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9" r:id="rId2"/>
    <p:sldId id="256" r:id="rId3"/>
    <p:sldId id="272" r:id="rId4"/>
    <p:sldId id="290" r:id="rId5"/>
    <p:sldId id="291" r:id="rId6"/>
    <p:sldId id="275" r:id="rId7"/>
    <p:sldId id="314" r:id="rId8"/>
    <p:sldId id="315" r:id="rId9"/>
    <p:sldId id="295" r:id="rId10"/>
    <p:sldId id="302" r:id="rId11"/>
    <p:sldId id="301" r:id="rId12"/>
    <p:sldId id="299" r:id="rId13"/>
    <p:sldId id="300" r:id="rId14"/>
    <p:sldId id="303" r:id="rId15"/>
    <p:sldId id="304" r:id="rId16"/>
    <p:sldId id="306" r:id="rId17"/>
    <p:sldId id="305" r:id="rId18"/>
    <p:sldId id="298" r:id="rId19"/>
    <p:sldId id="329" r:id="rId20"/>
    <p:sldId id="318" r:id="rId21"/>
    <p:sldId id="319" r:id="rId22"/>
    <p:sldId id="293" r:id="rId23"/>
    <p:sldId id="322" r:id="rId24"/>
    <p:sldId id="320" r:id="rId25"/>
    <p:sldId id="323" r:id="rId26"/>
    <p:sldId id="324" r:id="rId27"/>
    <p:sldId id="29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D760"/>
    <a:srgbClr val="18202C"/>
    <a:srgbClr val="E74B80"/>
    <a:srgbClr val="8343FA"/>
    <a:srgbClr val="82AA66"/>
    <a:srgbClr val="0C4C8F"/>
    <a:srgbClr val="FF9600"/>
    <a:srgbClr val="E6E6E6"/>
    <a:srgbClr val="FAE62D"/>
    <a:srgbClr val="1D3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8" autoAdjust="0"/>
    <p:restoredTop sz="81215" autoAdjust="0"/>
  </p:normalViewPr>
  <p:slideViewPr>
    <p:cSldViewPr snapToGrid="0">
      <p:cViewPr varScale="1">
        <p:scale>
          <a:sx n="123" d="100"/>
          <a:sy n="123" d="100"/>
        </p:scale>
        <p:origin x="320" y="19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293152-0706-47FD-A24F-460F9A264F2F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1B77389E-3A6C-4DAA-9094-23CBEA612075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1"/>
          <a:r>
            <a:rPr lang="en-US" b="1" i="0" u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All songs Yoni streamed in the recent year</a:t>
          </a:r>
          <a:endParaRPr lang="he-IL" b="1" dirty="0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39BD07B7-240A-4253-A6F9-D8DF881B8538}" type="parTrans" cxnId="{D1851936-1CAB-43DC-84EB-2FCCC497C0BE}">
      <dgm:prSet/>
      <dgm:spPr/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D7366C91-1AE5-4D02-9DDC-F1AAA0381119}" type="sibTrans" cxnId="{D1851936-1CAB-43DC-84EB-2FCCC497C0BE}">
      <dgm:prSet/>
      <dgm:spPr>
        <a:solidFill>
          <a:srgbClr val="1ED760"/>
        </a:solidFill>
      </dgm:spPr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C9C771D8-D9F4-4ABF-96E5-02C9CCEAE528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1"/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G</a:t>
          </a:r>
          <a:r>
            <a:rPr lang="en-IL" b="1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etting</a:t>
          </a:r>
          <a:r>
            <a:rPr lang="en-IL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tracks data using API</a:t>
          </a:r>
          <a:endParaRPr lang="he-IL" b="1" dirty="0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B1F0D19C-11F6-40EB-AE98-4CC0AFE13D06}" type="parTrans" cxnId="{BAECA83F-A10D-4091-B0FC-D83DAF007233}">
      <dgm:prSet/>
      <dgm:spPr/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E482A5BA-FE94-40CC-8504-B18572B00FC7}" type="sibTrans" cxnId="{BAECA83F-A10D-4091-B0FC-D83DAF007233}">
      <dgm:prSet/>
      <dgm:spPr>
        <a:solidFill>
          <a:srgbClr val="1ED760"/>
        </a:solidFill>
      </dgm:spPr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3A0EE23D-95E9-46F0-95D7-457F3E5AC0BD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1"/>
          <a:r>
            <a:rPr lang="en-US" b="1" i="0" u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Filtering out artists that Yoni heard less than 40 times </a:t>
          </a:r>
          <a:endParaRPr lang="he-IL" b="1" dirty="0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FD30AA97-74E0-49BA-A145-B9252BDA07E9}" type="parTrans" cxnId="{62B9D7FE-EC81-4BA1-876E-C5855FAB777A}">
      <dgm:prSet/>
      <dgm:spPr/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327D05E5-E2A1-41D4-A3B6-ED95FFBC8585}" type="sibTrans" cxnId="{62B9D7FE-EC81-4BA1-876E-C5855FAB777A}">
      <dgm:prSet/>
      <dgm:spPr>
        <a:solidFill>
          <a:srgbClr val="1ED760"/>
        </a:solidFill>
      </dgm:spPr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FB893A2C-50F0-4E67-9DC8-F5AF46C58B9D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1"/>
          <a:r>
            <a:rPr lang="en-US" b="1" i="0" u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Filtering out streams that were played less than 30 seconds</a:t>
          </a:r>
          <a:endParaRPr lang="he-IL" b="1" dirty="0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891B018C-FACF-47A2-866C-CED929665118}" type="parTrans" cxnId="{412B598C-8E04-4363-A26F-AC1ECB223765}">
      <dgm:prSet/>
      <dgm:spPr/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5E67AA4F-A6AF-4845-8788-3FBCE017AD4C}" type="sibTrans" cxnId="{412B598C-8E04-4363-A26F-AC1ECB223765}">
      <dgm:prSet/>
      <dgm:spPr>
        <a:solidFill>
          <a:srgbClr val="1ED760"/>
        </a:solidFill>
      </dgm:spPr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D1BB6793-ADD8-442D-A5E6-C648A50E4BB8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rtl="1"/>
          <a:r>
            <a: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Getting for each artist all related artists</a:t>
          </a:r>
          <a:endParaRPr lang="he-IL" b="1" dirty="0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3BF956E4-0C17-4B88-903D-E72484131B5C}" type="parTrans" cxnId="{596733BF-05CF-42A3-99FA-0A67104B61DF}">
      <dgm:prSet/>
      <dgm:spPr/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4B4B10C6-D714-4161-8108-62E8B1FA44FA}" type="sibTrans" cxnId="{596733BF-05CF-42A3-99FA-0A67104B61DF}">
      <dgm:prSet/>
      <dgm:spPr/>
      <dgm:t>
        <a:bodyPr/>
        <a:lstStyle/>
        <a:p>
          <a:pPr rtl="1"/>
          <a:endParaRPr lang="he-IL" b="1">
            <a:latin typeface="Open Sans" panose="020B0606030504020204" pitchFamily="34" charset="0"/>
            <a:ea typeface="Open Sans" panose="020B0606030504020204" pitchFamily="34" charset="0"/>
          </a:endParaRPr>
        </a:p>
      </dgm:t>
    </dgm:pt>
    <dgm:pt modelId="{8B6F2993-BAD5-4B63-A5C0-7742CA30D9F7}" type="pres">
      <dgm:prSet presAssocID="{35293152-0706-47FD-A24F-460F9A264F2F}" presName="diagram" presStyleCnt="0">
        <dgm:presLayoutVars>
          <dgm:dir/>
          <dgm:resizeHandles val="exact"/>
        </dgm:presLayoutVars>
      </dgm:prSet>
      <dgm:spPr/>
    </dgm:pt>
    <dgm:pt modelId="{3272CA5A-DA1D-4346-AE92-E67F611F6C5C}" type="pres">
      <dgm:prSet presAssocID="{1B77389E-3A6C-4DAA-9094-23CBEA612075}" presName="node" presStyleLbl="node1" presStyleIdx="0" presStyleCnt="5">
        <dgm:presLayoutVars>
          <dgm:bulletEnabled val="1"/>
        </dgm:presLayoutVars>
      </dgm:prSet>
      <dgm:spPr/>
    </dgm:pt>
    <dgm:pt modelId="{685D3568-B352-4483-A9C4-924E499F6BB3}" type="pres">
      <dgm:prSet presAssocID="{D7366C91-1AE5-4D02-9DDC-F1AAA0381119}" presName="sibTrans" presStyleLbl="sibTrans2D1" presStyleIdx="0" presStyleCnt="4"/>
      <dgm:spPr/>
    </dgm:pt>
    <dgm:pt modelId="{1AB1B289-9631-4B6A-AA85-15C91BD54222}" type="pres">
      <dgm:prSet presAssocID="{D7366C91-1AE5-4D02-9DDC-F1AAA0381119}" presName="connectorText" presStyleLbl="sibTrans2D1" presStyleIdx="0" presStyleCnt="4"/>
      <dgm:spPr/>
    </dgm:pt>
    <dgm:pt modelId="{D5FF8BD7-E4E6-4BF0-87EC-6CDFC63ACE86}" type="pres">
      <dgm:prSet presAssocID="{C9C771D8-D9F4-4ABF-96E5-02C9CCEAE528}" presName="node" presStyleLbl="node1" presStyleIdx="1" presStyleCnt="5">
        <dgm:presLayoutVars>
          <dgm:bulletEnabled val="1"/>
        </dgm:presLayoutVars>
      </dgm:prSet>
      <dgm:spPr/>
    </dgm:pt>
    <dgm:pt modelId="{39F70A65-41EB-43C6-B341-48EC4F7CD112}" type="pres">
      <dgm:prSet presAssocID="{E482A5BA-FE94-40CC-8504-B18572B00FC7}" presName="sibTrans" presStyleLbl="sibTrans2D1" presStyleIdx="1" presStyleCnt="4"/>
      <dgm:spPr/>
    </dgm:pt>
    <dgm:pt modelId="{4A66D9FC-F7EE-4217-B2F3-89064403BCF4}" type="pres">
      <dgm:prSet presAssocID="{E482A5BA-FE94-40CC-8504-B18572B00FC7}" presName="connectorText" presStyleLbl="sibTrans2D1" presStyleIdx="1" presStyleCnt="4"/>
      <dgm:spPr/>
    </dgm:pt>
    <dgm:pt modelId="{5157E97A-00C4-476B-8A26-E348AFC15C90}" type="pres">
      <dgm:prSet presAssocID="{FB893A2C-50F0-4E67-9DC8-F5AF46C58B9D}" presName="node" presStyleLbl="node1" presStyleIdx="2" presStyleCnt="5">
        <dgm:presLayoutVars>
          <dgm:bulletEnabled val="1"/>
        </dgm:presLayoutVars>
      </dgm:prSet>
      <dgm:spPr/>
    </dgm:pt>
    <dgm:pt modelId="{1B2241EC-02E6-472E-A8AF-10D861D44446}" type="pres">
      <dgm:prSet presAssocID="{5E67AA4F-A6AF-4845-8788-3FBCE017AD4C}" presName="sibTrans" presStyleLbl="sibTrans2D1" presStyleIdx="2" presStyleCnt="4"/>
      <dgm:spPr/>
    </dgm:pt>
    <dgm:pt modelId="{E116E521-34AD-4216-9053-8A4C4F6CC84D}" type="pres">
      <dgm:prSet presAssocID="{5E67AA4F-A6AF-4845-8788-3FBCE017AD4C}" presName="connectorText" presStyleLbl="sibTrans2D1" presStyleIdx="2" presStyleCnt="4"/>
      <dgm:spPr/>
    </dgm:pt>
    <dgm:pt modelId="{1406508E-B9F5-4E80-B1A6-A6E18CA2404D}" type="pres">
      <dgm:prSet presAssocID="{3A0EE23D-95E9-46F0-95D7-457F3E5AC0BD}" presName="node" presStyleLbl="node1" presStyleIdx="3" presStyleCnt="5">
        <dgm:presLayoutVars>
          <dgm:bulletEnabled val="1"/>
        </dgm:presLayoutVars>
      </dgm:prSet>
      <dgm:spPr/>
    </dgm:pt>
    <dgm:pt modelId="{3081DFDD-E98B-48F3-A43D-446EBEC608EE}" type="pres">
      <dgm:prSet presAssocID="{327D05E5-E2A1-41D4-A3B6-ED95FFBC8585}" presName="sibTrans" presStyleLbl="sibTrans2D1" presStyleIdx="3" presStyleCnt="4"/>
      <dgm:spPr/>
    </dgm:pt>
    <dgm:pt modelId="{E6558E01-D53B-4211-81BE-59155FE0171A}" type="pres">
      <dgm:prSet presAssocID="{327D05E5-E2A1-41D4-A3B6-ED95FFBC8585}" presName="connectorText" presStyleLbl="sibTrans2D1" presStyleIdx="3" presStyleCnt="4"/>
      <dgm:spPr/>
    </dgm:pt>
    <dgm:pt modelId="{938B2492-01D2-4838-B110-BEAAF0051B0B}" type="pres">
      <dgm:prSet presAssocID="{D1BB6793-ADD8-442D-A5E6-C648A50E4BB8}" presName="node" presStyleLbl="node1" presStyleIdx="4" presStyleCnt="5">
        <dgm:presLayoutVars>
          <dgm:bulletEnabled val="1"/>
        </dgm:presLayoutVars>
      </dgm:prSet>
      <dgm:spPr/>
    </dgm:pt>
  </dgm:ptLst>
  <dgm:cxnLst>
    <dgm:cxn modelId="{D1851936-1CAB-43DC-84EB-2FCCC497C0BE}" srcId="{35293152-0706-47FD-A24F-460F9A264F2F}" destId="{1B77389E-3A6C-4DAA-9094-23CBEA612075}" srcOrd="0" destOrd="0" parTransId="{39BD07B7-240A-4253-A6F9-D8DF881B8538}" sibTransId="{D7366C91-1AE5-4D02-9DDC-F1AAA0381119}"/>
    <dgm:cxn modelId="{BAECA83F-A10D-4091-B0FC-D83DAF007233}" srcId="{35293152-0706-47FD-A24F-460F9A264F2F}" destId="{C9C771D8-D9F4-4ABF-96E5-02C9CCEAE528}" srcOrd="1" destOrd="0" parTransId="{B1F0D19C-11F6-40EB-AE98-4CC0AFE13D06}" sibTransId="{E482A5BA-FE94-40CC-8504-B18572B00FC7}"/>
    <dgm:cxn modelId="{A09EB249-1F65-410A-B448-078E36430B0B}" type="presOf" srcId="{35293152-0706-47FD-A24F-460F9A264F2F}" destId="{8B6F2993-BAD5-4B63-A5C0-7742CA30D9F7}" srcOrd="0" destOrd="0" presId="urn:microsoft.com/office/officeart/2005/8/layout/process5"/>
    <dgm:cxn modelId="{1BFC484A-CEDE-49AA-9B8A-CB11B9B65669}" type="presOf" srcId="{5E67AA4F-A6AF-4845-8788-3FBCE017AD4C}" destId="{E116E521-34AD-4216-9053-8A4C4F6CC84D}" srcOrd="1" destOrd="0" presId="urn:microsoft.com/office/officeart/2005/8/layout/process5"/>
    <dgm:cxn modelId="{73A76456-66CF-4BF6-9B96-0837E1A91057}" type="presOf" srcId="{E482A5BA-FE94-40CC-8504-B18572B00FC7}" destId="{4A66D9FC-F7EE-4217-B2F3-89064403BCF4}" srcOrd="1" destOrd="0" presId="urn:microsoft.com/office/officeart/2005/8/layout/process5"/>
    <dgm:cxn modelId="{37269656-B1C7-453D-9158-C7853920EC55}" type="presOf" srcId="{327D05E5-E2A1-41D4-A3B6-ED95FFBC8585}" destId="{3081DFDD-E98B-48F3-A43D-446EBEC608EE}" srcOrd="0" destOrd="0" presId="urn:microsoft.com/office/officeart/2005/8/layout/process5"/>
    <dgm:cxn modelId="{FDC7C15E-4D41-4F2A-AFCC-B3FC7B9012A2}" type="presOf" srcId="{3A0EE23D-95E9-46F0-95D7-457F3E5AC0BD}" destId="{1406508E-B9F5-4E80-B1A6-A6E18CA2404D}" srcOrd="0" destOrd="0" presId="urn:microsoft.com/office/officeart/2005/8/layout/process5"/>
    <dgm:cxn modelId="{841AA961-227F-4985-AF5A-51EE2271C572}" type="presOf" srcId="{D7366C91-1AE5-4D02-9DDC-F1AAA0381119}" destId="{685D3568-B352-4483-A9C4-924E499F6BB3}" srcOrd="0" destOrd="0" presId="urn:microsoft.com/office/officeart/2005/8/layout/process5"/>
    <dgm:cxn modelId="{FE69176A-E514-47CC-A392-2685520A6321}" type="presOf" srcId="{D7366C91-1AE5-4D02-9DDC-F1AAA0381119}" destId="{1AB1B289-9631-4B6A-AA85-15C91BD54222}" srcOrd="1" destOrd="0" presId="urn:microsoft.com/office/officeart/2005/8/layout/process5"/>
    <dgm:cxn modelId="{B79EB26C-F721-4700-97B3-558EDFA2814A}" type="presOf" srcId="{1B77389E-3A6C-4DAA-9094-23CBEA612075}" destId="{3272CA5A-DA1D-4346-AE92-E67F611F6C5C}" srcOrd="0" destOrd="0" presId="urn:microsoft.com/office/officeart/2005/8/layout/process5"/>
    <dgm:cxn modelId="{CA548A7A-D22A-4E09-B141-F0F15AD3E270}" type="presOf" srcId="{327D05E5-E2A1-41D4-A3B6-ED95FFBC8585}" destId="{E6558E01-D53B-4211-81BE-59155FE0171A}" srcOrd="1" destOrd="0" presId="urn:microsoft.com/office/officeart/2005/8/layout/process5"/>
    <dgm:cxn modelId="{412B598C-8E04-4363-A26F-AC1ECB223765}" srcId="{35293152-0706-47FD-A24F-460F9A264F2F}" destId="{FB893A2C-50F0-4E67-9DC8-F5AF46C58B9D}" srcOrd="2" destOrd="0" parTransId="{891B018C-FACF-47A2-866C-CED929665118}" sibTransId="{5E67AA4F-A6AF-4845-8788-3FBCE017AD4C}"/>
    <dgm:cxn modelId="{ED9851A8-5EB2-4D0D-92F4-82F9C6231894}" type="presOf" srcId="{FB893A2C-50F0-4E67-9DC8-F5AF46C58B9D}" destId="{5157E97A-00C4-476B-8A26-E348AFC15C90}" srcOrd="0" destOrd="0" presId="urn:microsoft.com/office/officeart/2005/8/layout/process5"/>
    <dgm:cxn modelId="{DDAF6EAD-4900-42BD-BDC5-A581877F8500}" type="presOf" srcId="{E482A5BA-FE94-40CC-8504-B18572B00FC7}" destId="{39F70A65-41EB-43C6-B341-48EC4F7CD112}" srcOrd="0" destOrd="0" presId="urn:microsoft.com/office/officeart/2005/8/layout/process5"/>
    <dgm:cxn modelId="{596733BF-05CF-42A3-99FA-0A67104B61DF}" srcId="{35293152-0706-47FD-A24F-460F9A264F2F}" destId="{D1BB6793-ADD8-442D-A5E6-C648A50E4BB8}" srcOrd="4" destOrd="0" parTransId="{3BF956E4-0C17-4B88-903D-E72484131B5C}" sibTransId="{4B4B10C6-D714-4161-8108-62E8B1FA44FA}"/>
    <dgm:cxn modelId="{7EA122C4-3F14-401F-9B76-FAFE6E3D470B}" type="presOf" srcId="{D1BB6793-ADD8-442D-A5E6-C648A50E4BB8}" destId="{938B2492-01D2-4838-B110-BEAAF0051B0B}" srcOrd="0" destOrd="0" presId="urn:microsoft.com/office/officeart/2005/8/layout/process5"/>
    <dgm:cxn modelId="{FE238FD2-7FA2-4AB6-ADB1-FDDA13329E1F}" type="presOf" srcId="{5E67AA4F-A6AF-4845-8788-3FBCE017AD4C}" destId="{1B2241EC-02E6-472E-A8AF-10D861D44446}" srcOrd="0" destOrd="0" presId="urn:microsoft.com/office/officeart/2005/8/layout/process5"/>
    <dgm:cxn modelId="{7E6918EC-4BC4-45C2-9EBD-03159FB7C242}" type="presOf" srcId="{C9C771D8-D9F4-4ABF-96E5-02C9CCEAE528}" destId="{D5FF8BD7-E4E6-4BF0-87EC-6CDFC63ACE86}" srcOrd="0" destOrd="0" presId="urn:microsoft.com/office/officeart/2005/8/layout/process5"/>
    <dgm:cxn modelId="{62B9D7FE-EC81-4BA1-876E-C5855FAB777A}" srcId="{35293152-0706-47FD-A24F-460F9A264F2F}" destId="{3A0EE23D-95E9-46F0-95D7-457F3E5AC0BD}" srcOrd="3" destOrd="0" parTransId="{FD30AA97-74E0-49BA-A145-B9252BDA07E9}" sibTransId="{327D05E5-E2A1-41D4-A3B6-ED95FFBC8585}"/>
    <dgm:cxn modelId="{8708A629-3CFB-4CD6-9971-8F086C623144}" type="presParOf" srcId="{8B6F2993-BAD5-4B63-A5C0-7742CA30D9F7}" destId="{3272CA5A-DA1D-4346-AE92-E67F611F6C5C}" srcOrd="0" destOrd="0" presId="urn:microsoft.com/office/officeart/2005/8/layout/process5"/>
    <dgm:cxn modelId="{4AE3528B-91F9-41D9-A4F8-A101BE5222AF}" type="presParOf" srcId="{8B6F2993-BAD5-4B63-A5C0-7742CA30D9F7}" destId="{685D3568-B352-4483-A9C4-924E499F6BB3}" srcOrd="1" destOrd="0" presId="urn:microsoft.com/office/officeart/2005/8/layout/process5"/>
    <dgm:cxn modelId="{72E382AB-8B31-4CDF-8BAF-49405D36D0E9}" type="presParOf" srcId="{685D3568-B352-4483-A9C4-924E499F6BB3}" destId="{1AB1B289-9631-4B6A-AA85-15C91BD54222}" srcOrd="0" destOrd="0" presId="urn:microsoft.com/office/officeart/2005/8/layout/process5"/>
    <dgm:cxn modelId="{5A051EF2-B4AA-4504-AC62-7E54634FD030}" type="presParOf" srcId="{8B6F2993-BAD5-4B63-A5C0-7742CA30D9F7}" destId="{D5FF8BD7-E4E6-4BF0-87EC-6CDFC63ACE86}" srcOrd="2" destOrd="0" presId="urn:microsoft.com/office/officeart/2005/8/layout/process5"/>
    <dgm:cxn modelId="{34F2D53E-3808-49E9-8ED0-DC35E4FDCFD8}" type="presParOf" srcId="{8B6F2993-BAD5-4B63-A5C0-7742CA30D9F7}" destId="{39F70A65-41EB-43C6-B341-48EC4F7CD112}" srcOrd="3" destOrd="0" presId="urn:microsoft.com/office/officeart/2005/8/layout/process5"/>
    <dgm:cxn modelId="{4D622DFD-AEE1-4033-92FF-A302C6A7E74F}" type="presParOf" srcId="{39F70A65-41EB-43C6-B341-48EC4F7CD112}" destId="{4A66D9FC-F7EE-4217-B2F3-89064403BCF4}" srcOrd="0" destOrd="0" presId="urn:microsoft.com/office/officeart/2005/8/layout/process5"/>
    <dgm:cxn modelId="{0B17261C-C0E5-4478-881D-344D39604DF6}" type="presParOf" srcId="{8B6F2993-BAD5-4B63-A5C0-7742CA30D9F7}" destId="{5157E97A-00C4-476B-8A26-E348AFC15C90}" srcOrd="4" destOrd="0" presId="urn:microsoft.com/office/officeart/2005/8/layout/process5"/>
    <dgm:cxn modelId="{E799DEE5-134D-4AC3-90C5-636D033E1D6D}" type="presParOf" srcId="{8B6F2993-BAD5-4B63-A5C0-7742CA30D9F7}" destId="{1B2241EC-02E6-472E-A8AF-10D861D44446}" srcOrd="5" destOrd="0" presId="urn:microsoft.com/office/officeart/2005/8/layout/process5"/>
    <dgm:cxn modelId="{E5487ECE-2C2F-4151-A0E2-EF9783EC0C38}" type="presParOf" srcId="{1B2241EC-02E6-472E-A8AF-10D861D44446}" destId="{E116E521-34AD-4216-9053-8A4C4F6CC84D}" srcOrd="0" destOrd="0" presId="urn:microsoft.com/office/officeart/2005/8/layout/process5"/>
    <dgm:cxn modelId="{D2CD8706-A5DB-4B53-89BB-88D5ECB22720}" type="presParOf" srcId="{8B6F2993-BAD5-4B63-A5C0-7742CA30D9F7}" destId="{1406508E-B9F5-4E80-B1A6-A6E18CA2404D}" srcOrd="6" destOrd="0" presId="urn:microsoft.com/office/officeart/2005/8/layout/process5"/>
    <dgm:cxn modelId="{30E94B18-550C-4172-BE33-96171BFC443A}" type="presParOf" srcId="{8B6F2993-BAD5-4B63-A5C0-7742CA30D9F7}" destId="{3081DFDD-E98B-48F3-A43D-446EBEC608EE}" srcOrd="7" destOrd="0" presId="urn:microsoft.com/office/officeart/2005/8/layout/process5"/>
    <dgm:cxn modelId="{45B3BE05-023C-4B9E-BDD5-C5A42A3A9FBE}" type="presParOf" srcId="{3081DFDD-E98B-48F3-A43D-446EBEC608EE}" destId="{E6558E01-D53B-4211-81BE-59155FE0171A}" srcOrd="0" destOrd="0" presId="urn:microsoft.com/office/officeart/2005/8/layout/process5"/>
    <dgm:cxn modelId="{EC9282A7-8602-4886-A731-AFA05676A39B}" type="presParOf" srcId="{8B6F2993-BAD5-4B63-A5C0-7742CA30D9F7}" destId="{938B2492-01D2-4838-B110-BEAAF0051B0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B173FA-22DA-4CB4-96AE-E2A42418F7D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B3718EDD-C5BA-4B29-8268-DD3354E1AB37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1"/>
          <a:r>
            <a:rPr lang="en-US" dirty="0"/>
            <a:t>U</a:t>
          </a:r>
          <a:r>
            <a:rPr lang="en-IL" dirty="0"/>
            <a:t>sing all centrality measures we rec</a:t>
          </a:r>
          <a:r>
            <a:rPr lang="en-US" dirty="0"/>
            <a:t>om</a:t>
          </a:r>
          <a:r>
            <a:rPr lang="en-IL" dirty="0"/>
            <a:t>mend on 15 artists</a:t>
          </a:r>
          <a:endParaRPr lang="he-IL" dirty="0"/>
        </a:p>
      </dgm:t>
    </dgm:pt>
    <dgm:pt modelId="{18643865-D849-4920-A46C-113E1F9AF08B}" type="parTrans" cxnId="{AD1503F4-99FD-422C-A4F5-3D4AB78E6488}">
      <dgm:prSet/>
      <dgm:spPr/>
      <dgm:t>
        <a:bodyPr/>
        <a:lstStyle/>
        <a:p>
          <a:pPr rtl="1"/>
          <a:endParaRPr lang="he-IL"/>
        </a:p>
      </dgm:t>
    </dgm:pt>
    <dgm:pt modelId="{D7F327A2-503E-4C43-9E21-6B7B77776D3C}" type="sibTrans" cxnId="{AD1503F4-99FD-422C-A4F5-3D4AB78E6488}">
      <dgm:prSet/>
      <dgm:spPr/>
      <dgm:t>
        <a:bodyPr/>
        <a:lstStyle/>
        <a:p>
          <a:pPr rtl="1"/>
          <a:endParaRPr lang="he-IL"/>
        </a:p>
      </dgm:t>
    </dgm:pt>
    <dgm:pt modelId="{C8587893-3C65-4D75-B76C-B738F3C5D131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1"/>
          <a:r>
            <a:rPr lang="en-IL" dirty="0"/>
            <a:t>Out of our recommendation list Yoni actually liked 9 artists</a:t>
          </a:r>
          <a:endParaRPr lang="he-IL" dirty="0"/>
        </a:p>
      </dgm:t>
    </dgm:pt>
    <dgm:pt modelId="{ACF19881-9CE3-484E-8CC4-5DF3D8462D58}" type="parTrans" cxnId="{9CD0EADB-6CFC-478A-822E-89AACF840379}">
      <dgm:prSet/>
      <dgm:spPr/>
      <dgm:t>
        <a:bodyPr/>
        <a:lstStyle/>
        <a:p>
          <a:pPr rtl="1"/>
          <a:endParaRPr lang="he-IL"/>
        </a:p>
      </dgm:t>
    </dgm:pt>
    <dgm:pt modelId="{6172377F-369A-4F09-9634-E215C5A3113B}" type="sibTrans" cxnId="{9CD0EADB-6CFC-478A-822E-89AACF840379}">
      <dgm:prSet/>
      <dgm:spPr/>
      <dgm:t>
        <a:bodyPr/>
        <a:lstStyle/>
        <a:p>
          <a:pPr rtl="1"/>
          <a:endParaRPr lang="he-IL"/>
        </a:p>
      </dgm:t>
    </dgm:pt>
    <dgm:pt modelId="{AB193773-3A40-4EAE-8760-E98BBAD6F827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rtl="1"/>
          <a:r>
            <a:rPr lang="en-US" dirty="0"/>
            <a:t>Yoni has diverse taste in music but sometimes he is a BASIC B</a:t>
          </a:r>
          <a:endParaRPr lang="he-IL" dirty="0"/>
        </a:p>
      </dgm:t>
    </dgm:pt>
    <dgm:pt modelId="{D58E0C7B-6DA4-4AA1-8C59-8E743B73E776}" type="parTrans" cxnId="{15DC0CE8-5CDC-41C4-BBF6-F01D3B4DC9EF}">
      <dgm:prSet/>
      <dgm:spPr/>
      <dgm:t>
        <a:bodyPr/>
        <a:lstStyle/>
        <a:p>
          <a:pPr rtl="1"/>
          <a:endParaRPr lang="he-IL"/>
        </a:p>
      </dgm:t>
    </dgm:pt>
    <dgm:pt modelId="{BE867517-4074-4594-B67E-C750EE69E951}" type="sibTrans" cxnId="{15DC0CE8-5CDC-41C4-BBF6-F01D3B4DC9EF}">
      <dgm:prSet/>
      <dgm:spPr/>
      <dgm:t>
        <a:bodyPr/>
        <a:lstStyle/>
        <a:p>
          <a:pPr rtl="1"/>
          <a:endParaRPr lang="he-IL"/>
        </a:p>
      </dgm:t>
    </dgm:pt>
    <dgm:pt modelId="{F9A8ABA3-0A74-4CA2-B355-770130679ADB}" type="pres">
      <dgm:prSet presAssocID="{59B173FA-22DA-4CB4-96AE-E2A42418F7D1}" presName="linearFlow" presStyleCnt="0">
        <dgm:presLayoutVars>
          <dgm:dir/>
          <dgm:resizeHandles val="exact"/>
        </dgm:presLayoutVars>
      </dgm:prSet>
      <dgm:spPr/>
    </dgm:pt>
    <dgm:pt modelId="{6E2E887D-3D06-47B4-9893-B45E96027BA3}" type="pres">
      <dgm:prSet presAssocID="{B3718EDD-C5BA-4B29-8268-DD3354E1AB37}" presName="composite" presStyleCnt="0"/>
      <dgm:spPr/>
    </dgm:pt>
    <dgm:pt modelId="{6381AE08-1AF4-4134-B690-0B05BB01D083}" type="pres">
      <dgm:prSet presAssocID="{B3718EDD-C5BA-4B29-8268-DD3354E1AB37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8000" r="-28000"/>
          </a:stretch>
        </a:blipFill>
      </dgm:spPr>
    </dgm:pt>
    <dgm:pt modelId="{F2FDA169-3532-4FB7-ABC8-6C608CFE54F1}" type="pres">
      <dgm:prSet presAssocID="{B3718EDD-C5BA-4B29-8268-DD3354E1AB37}" presName="txShp" presStyleLbl="node1" presStyleIdx="0" presStyleCnt="3">
        <dgm:presLayoutVars>
          <dgm:bulletEnabled val="1"/>
        </dgm:presLayoutVars>
      </dgm:prSet>
      <dgm:spPr/>
    </dgm:pt>
    <dgm:pt modelId="{3F1CFE81-17DB-4090-8568-CDA0170137E3}" type="pres">
      <dgm:prSet presAssocID="{D7F327A2-503E-4C43-9E21-6B7B77776D3C}" presName="spacing" presStyleCnt="0"/>
      <dgm:spPr/>
    </dgm:pt>
    <dgm:pt modelId="{99432355-79F5-4E4F-A634-7EECE9F69F7D}" type="pres">
      <dgm:prSet presAssocID="{C8587893-3C65-4D75-B76C-B738F3C5D131}" presName="composite" presStyleCnt="0"/>
      <dgm:spPr/>
    </dgm:pt>
    <dgm:pt modelId="{2EC9CCD3-F018-4A9D-ABDA-A554715357F5}" type="pres">
      <dgm:prSet presAssocID="{C8587893-3C65-4D75-B76C-B738F3C5D131}" presName="imgShp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50F6F1-738D-4D3F-B201-A8A155E2B8C6}" type="pres">
      <dgm:prSet presAssocID="{C8587893-3C65-4D75-B76C-B738F3C5D131}" presName="txShp" presStyleLbl="node1" presStyleIdx="1" presStyleCnt="3">
        <dgm:presLayoutVars>
          <dgm:bulletEnabled val="1"/>
        </dgm:presLayoutVars>
      </dgm:prSet>
      <dgm:spPr/>
    </dgm:pt>
    <dgm:pt modelId="{6232C425-4F6B-4B2B-BCC0-4C8783675758}" type="pres">
      <dgm:prSet presAssocID="{6172377F-369A-4F09-9634-E215C5A3113B}" presName="spacing" presStyleCnt="0"/>
      <dgm:spPr/>
    </dgm:pt>
    <dgm:pt modelId="{3553B2C4-3BF7-4344-93CB-A03D5DC86192}" type="pres">
      <dgm:prSet presAssocID="{AB193773-3A40-4EAE-8760-E98BBAD6F827}" presName="composite" presStyleCnt="0"/>
      <dgm:spPr/>
    </dgm:pt>
    <dgm:pt modelId="{411DA3C8-F031-4DA3-8283-96C3D621E1C5}" type="pres">
      <dgm:prSet presAssocID="{AB193773-3A40-4EAE-8760-E98BBAD6F827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39000" b="-39000"/>
          </a:stretch>
        </a:blipFill>
      </dgm:spPr>
    </dgm:pt>
    <dgm:pt modelId="{57DF563E-FA68-410A-B46D-235F089DC789}" type="pres">
      <dgm:prSet presAssocID="{AB193773-3A40-4EAE-8760-E98BBAD6F827}" presName="txShp" presStyleLbl="node1" presStyleIdx="2" presStyleCnt="3">
        <dgm:presLayoutVars>
          <dgm:bulletEnabled val="1"/>
        </dgm:presLayoutVars>
      </dgm:prSet>
      <dgm:spPr/>
    </dgm:pt>
  </dgm:ptLst>
  <dgm:cxnLst>
    <dgm:cxn modelId="{A255FF17-DC5E-47D0-AE4C-AD6DB788A425}" type="presOf" srcId="{C8587893-3C65-4D75-B76C-B738F3C5D131}" destId="{D550F6F1-738D-4D3F-B201-A8A155E2B8C6}" srcOrd="0" destOrd="0" presId="urn:microsoft.com/office/officeart/2005/8/layout/vList3"/>
    <dgm:cxn modelId="{6899FD20-025F-4641-8BF2-F937CD5C48C7}" type="presOf" srcId="{AB193773-3A40-4EAE-8760-E98BBAD6F827}" destId="{57DF563E-FA68-410A-B46D-235F089DC789}" srcOrd="0" destOrd="0" presId="urn:microsoft.com/office/officeart/2005/8/layout/vList3"/>
    <dgm:cxn modelId="{3C26F77A-ED64-436C-94B9-42E6A9DF21D4}" type="presOf" srcId="{B3718EDD-C5BA-4B29-8268-DD3354E1AB37}" destId="{F2FDA169-3532-4FB7-ABC8-6C608CFE54F1}" srcOrd="0" destOrd="0" presId="urn:microsoft.com/office/officeart/2005/8/layout/vList3"/>
    <dgm:cxn modelId="{7EB9BDAD-130D-4095-9CB7-3E1EF4FA5531}" type="presOf" srcId="{59B173FA-22DA-4CB4-96AE-E2A42418F7D1}" destId="{F9A8ABA3-0A74-4CA2-B355-770130679ADB}" srcOrd="0" destOrd="0" presId="urn:microsoft.com/office/officeart/2005/8/layout/vList3"/>
    <dgm:cxn modelId="{9CD0EADB-6CFC-478A-822E-89AACF840379}" srcId="{59B173FA-22DA-4CB4-96AE-E2A42418F7D1}" destId="{C8587893-3C65-4D75-B76C-B738F3C5D131}" srcOrd="1" destOrd="0" parTransId="{ACF19881-9CE3-484E-8CC4-5DF3D8462D58}" sibTransId="{6172377F-369A-4F09-9634-E215C5A3113B}"/>
    <dgm:cxn modelId="{15DC0CE8-5CDC-41C4-BBF6-F01D3B4DC9EF}" srcId="{59B173FA-22DA-4CB4-96AE-E2A42418F7D1}" destId="{AB193773-3A40-4EAE-8760-E98BBAD6F827}" srcOrd="2" destOrd="0" parTransId="{D58E0C7B-6DA4-4AA1-8C59-8E743B73E776}" sibTransId="{BE867517-4074-4594-B67E-C750EE69E951}"/>
    <dgm:cxn modelId="{AD1503F4-99FD-422C-A4F5-3D4AB78E6488}" srcId="{59B173FA-22DA-4CB4-96AE-E2A42418F7D1}" destId="{B3718EDD-C5BA-4B29-8268-DD3354E1AB37}" srcOrd="0" destOrd="0" parTransId="{18643865-D849-4920-A46C-113E1F9AF08B}" sibTransId="{D7F327A2-503E-4C43-9E21-6B7B77776D3C}"/>
    <dgm:cxn modelId="{EB2B0275-A187-421A-B45C-6B351A260EC2}" type="presParOf" srcId="{F9A8ABA3-0A74-4CA2-B355-770130679ADB}" destId="{6E2E887D-3D06-47B4-9893-B45E96027BA3}" srcOrd="0" destOrd="0" presId="urn:microsoft.com/office/officeart/2005/8/layout/vList3"/>
    <dgm:cxn modelId="{20812E83-56F2-4770-B59C-F3B0F84F840E}" type="presParOf" srcId="{6E2E887D-3D06-47B4-9893-B45E96027BA3}" destId="{6381AE08-1AF4-4134-B690-0B05BB01D083}" srcOrd="0" destOrd="0" presId="urn:microsoft.com/office/officeart/2005/8/layout/vList3"/>
    <dgm:cxn modelId="{978122FD-A917-4ADD-8D3B-2DB45569CAA2}" type="presParOf" srcId="{6E2E887D-3D06-47B4-9893-B45E96027BA3}" destId="{F2FDA169-3532-4FB7-ABC8-6C608CFE54F1}" srcOrd="1" destOrd="0" presId="urn:microsoft.com/office/officeart/2005/8/layout/vList3"/>
    <dgm:cxn modelId="{84418FFE-0784-435B-AC81-29CE55DF86FB}" type="presParOf" srcId="{F9A8ABA3-0A74-4CA2-B355-770130679ADB}" destId="{3F1CFE81-17DB-4090-8568-CDA0170137E3}" srcOrd="1" destOrd="0" presId="urn:microsoft.com/office/officeart/2005/8/layout/vList3"/>
    <dgm:cxn modelId="{C3850429-15D6-4FBC-B9FA-293819D7F24F}" type="presParOf" srcId="{F9A8ABA3-0A74-4CA2-B355-770130679ADB}" destId="{99432355-79F5-4E4F-A634-7EECE9F69F7D}" srcOrd="2" destOrd="0" presId="urn:microsoft.com/office/officeart/2005/8/layout/vList3"/>
    <dgm:cxn modelId="{D5A13C5C-8F05-4451-B883-21510A6E870B}" type="presParOf" srcId="{99432355-79F5-4E4F-A634-7EECE9F69F7D}" destId="{2EC9CCD3-F018-4A9D-ABDA-A554715357F5}" srcOrd="0" destOrd="0" presId="urn:microsoft.com/office/officeart/2005/8/layout/vList3"/>
    <dgm:cxn modelId="{DDF27CCE-C06D-4A4D-A72D-5AC25F440448}" type="presParOf" srcId="{99432355-79F5-4E4F-A634-7EECE9F69F7D}" destId="{D550F6F1-738D-4D3F-B201-A8A155E2B8C6}" srcOrd="1" destOrd="0" presId="urn:microsoft.com/office/officeart/2005/8/layout/vList3"/>
    <dgm:cxn modelId="{B25B01D5-17D4-424F-9291-25877BCDC760}" type="presParOf" srcId="{F9A8ABA3-0A74-4CA2-B355-770130679ADB}" destId="{6232C425-4F6B-4B2B-BCC0-4C8783675758}" srcOrd="3" destOrd="0" presId="urn:microsoft.com/office/officeart/2005/8/layout/vList3"/>
    <dgm:cxn modelId="{18A9350E-0FCB-45DC-9BE9-42D64BE00627}" type="presParOf" srcId="{F9A8ABA3-0A74-4CA2-B355-770130679ADB}" destId="{3553B2C4-3BF7-4344-93CB-A03D5DC86192}" srcOrd="4" destOrd="0" presId="urn:microsoft.com/office/officeart/2005/8/layout/vList3"/>
    <dgm:cxn modelId="{DB721F77-2500-4C8B-ADC7-4B515FE9695E}" type="presParOf" srcId="{3553B2C4-3BF7-4344-93CB-A03D5DC86192}" destId="{411DA3C8-F031-4DA3-8283-96C3D621E1C5}" srcOrd="0" destOrd="0" presId="urn:microsoft.com/office/officeart/2005/8/layout/vList3"/>
    <dgm:cxn modelId="{6C3C1D51-3780-45EE-9DAF-D64146DF7479}" type="presParOf" srcId="{3553B2C4-3BF7-4344-93CB-A03D5DC86192}" destId="{57DF563E-FA68-410A-B46D-235F089DC78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2CA5A-DA1D-4346-AE92-E67F611F6C5C}">
      <dsp:nvSpPr>
        <dsp:cNvPr id="0" name=""/>
        <dsp:cNvSpPr/>
      </dsp:nvSpPr>
      <dsp:spPr>
        <a:xfrm>
          <a:off x="5833" y="707210"/>
          <a:ext cx="1808525" cy="1085115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All songs Yoni streamed in the recent year</a:t>
          </a:r>
          <a:endParaRPr lang="he-IL" sz="1400" b="1" kern="1200" dirty="0">
            <a:latin typeface="Open Sans" panose="020B0606030504020204" pitchFamily="34" charset="0"/>
            <a:ea typeface="Open Sans" panose="020B0606030504020204" pitchFamily="34" charset="0"/>
          </a:endParaRPr>
        </a:p>
      </dsp:txBody>
      <dsp:txXfrm>
        <a:off x="37615" y="738992"/>
        <a:ext cx="1744961" cy="1021551"/>
      </dsp:txXfrm>
    </dsp:sp>
    <dsp:sp modelId="{685D3568-B352-4483-A9C4-924E499F6BB3}">
      <dsp:nvSpPr>
        <dsp:cNvPr id="0" name=""/>
        <dsp:cNvSpPr/>
      </dsp:nvSpPr>
      <dsp:spPr>
        <a:xfrm>
          <a:off x="1973509" y="1025511"/>
          <a:ext cx="383407" cy="448514"/>
        </a:xfrm>
        <a:prstGeom prst="rightArrow">
          <a:avLst>
            <a:gd name="adj1" fmla="val 60000"/>
            <a:gd name="adj2" fmla="val 50000"/>
          </a:avLst>
        </a:prstGeom>
        <a:solidFill>
          <a:srgbClr val="1ED7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100" b="1" kern="1200">
            <a:latin typeface="Open Sans" panose="020B0606030504020204" pitchFamily="34" charset="0"/>
            <a:ea typeface="Open Sans" panose="020B0606030504020204" pitchFamily="34" charset="0"/>
          </a:endParaRPr>
        </a:p>
      </dsp:txBody>
      <dsp:txXfrm>
        <a:off x="1973509" y="1115214"/>
        <a:ext cx="268385" cy="269108"/>
      </dsp:txXfrm>
    </dsp:sp>
    <dsp:sp modelId="{D5FF8BD7-E4E6-4BF0-87EC-6CDFC63ACE86}">
      <dsp:nvSpPr>
        <dsp:cNvPr id="0" name=""/>
        <dsp:cNvSpPr/>
      </dsp:nvSpPr>
      <dsp:spPr>
        <a:xfrm>
          <a:off x="2537770" y="707210"/>
          <a:ext cx="1808525" cy="1085115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G</a:t>
          </a:r>
          <a:r>
            <a:rPr lang="en-IL" sz="1400" b="1" kern="12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etting</a:t>
          </a:r>
          <a:r>
            <a:rPr lang="en-IL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 </a:t>
          </a: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tracks data using API</a:t>
          </a:r>
          <a:endParaRPr lang="he-IL" sz="1400" b="1" kern="1200" dirty="0">
            <a:latin typeface="Open Sans" panose="020B0606030504020204" pitchFamily="34" charset="0"/>
            <a:ea typeface="Open Sans" panose="020B0606030504020204" pitchFamily="34" charset="0"/>
          </a:endParaRPr>
        </a:p>
      </dsp:txBody>
      <dsp:txXfrm>
        <a:off x="2569552" y="738992"/>
        <a:ext cx="1744961" cy="1021551"/>
      </dsp:txXfrm>
    </dsp:sp>
    <dsp:sp modelId="{39F70A65-41EB-43C6-B341-48EC4F7CD112}">
      <dsp:nvSpPr>
        <dsp:cNvPr id="0" name=""/>
        <dsp:cNvSpPr/>
      </dsp:nvSpPr>
      <dsp:spPr>
        <a:xfrm>
          <a:off x="4505446" y="1025511"/>
          <a:ext cx="383407" cy="448514"/>
        </a:xfrm>
        <a:prstGeom prst="rightArrow">
          <a:avLst>
            <a:gd name="adj1" fmla="val 60000"/>
            <a:gd name="adj2" fmla="val 50000"/>
          </a:avLst>
        </a:prstGeom>
        <a:solidFill>
          <a:srgbClr val="1ED7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100" b="1" kern="1200">
            <a:latin typeface="Open Sans" panose="020B0606030504020204" pitchFamily="34" charset="0"/>
            <a:ea typeface="Open Sans" panose="020B0606030504020204" pitchFamily="34" charset="0"/>
          </a:endParaRPr>
        </a:p>
      </dsp:txBody>
      <dsp:txXfrm>
        <a:off x="4505446" y="1115214"/>
        <a:ext cx="268385" cy="269108"/>
      </dsp:txXfrm>
    </dsp:sp>
    <dsp:sp modelId="{5157E97A-00C4-476B-8A26-E348AFC15C90}">
      <dsp:nvSpPr>
        <dsp:cNvPr id="0" name=""/>
        <dsp:cNvSpPr/>
      </dsp:nvSpPr>
      <dsp:spPr>
        <a:xfrm>
          <a:off x="5069706" y="707210"/>
          <a:ext cx="1808525" cy="1085115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Filtering out streams that were played less than 30 seconds</a:t>
          </a:r>
          <a:endParaRPr lang="he-IL" sz="1400" b="1" kern="1200" dirty="0">
            <a:latin typeface="Open Sans" panose="020B0606030504020204" pitchFamily="34" charset="0"/>
            <a:ea typeface="Open Sans" panose="020B0606030504020204" pitchFamily="34" charset="0"/>
          </a:endParaRPr>
        </a:p>
      </dsp:txBody>
      <dsp:txXfrm>
        <a:off x="5101488" y="738992"/>
        <a:ext cx="1744961" cy="1021551"/>
      </dsp:txXfrm>
    </dsp:sp>
    <dsp:sp modelId="{1B2241EC-02E6-472E-A8AF-10D861D44446}">
      <dsp:nvSpPr>
        <dsp:cNvPr id="0" name=""/>
        <dsp:cNvSpPr/>
      </dsp:nvSpPr>
      <dsp:spPr>
        <a:xfrm>
          <a:off x="7037382" y="1025511"/>
          <a:ext cx="383407" cy="448514"/>
        </a:xfrm>
        <a:prstGeom prst="rightArrow">
          <a:avLst>
            <a:gd name="adj1" fmla="val 60000"/>
            <a:gd name="adj2" fmla="val 50000"/>
          </a:avLst>
        </a:prstGeom>
        <a:solidFill>
          <a:srgbClr val="1ED7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100" b="1" kern="1200">
            <a:latin typeface="Open Sans" panose="020B0606030504020204" pitchFamily="34" charset="0"/>
            <a:ea typeface="Open Sans" panose="020B0606030504020204" pitchFamily="34" charset="0"/>
          </a:endParaRPr>
        </a:p>
      </dsp:txBody>
      <dsp:txXfrm>
        <a:off x="7037382" y="1115214"/>
        <a:ext cx="268385" cy="269108"/>
      </dsp:txXfrm>
    </dsp:sp>
    <dsp:sp modelId="{1406508E-B9F5-4E80-B1A6-A6E18CA2404D}">
      <dsp:nvSpPr>
        <dsp:cNvPr id="0" name=""/>
        <dsp:cNvSpPr/>
      </dsp:nvSpPr>
      <dsp:spPr>
        <a:xfrm>
          <a:off x="7601642" y="707210"/>
          <a:ext cx="1808525" cy="1085115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Filtering out artists that Yoni heard less than 40 times </a:t>
          </a:r>
          <a:endParaRPr lang="he-IL" sz="1400" b="1" kern="1200" dirty="0">
            <a:latin typeface="Open Sans" panose="020B0606030504020204" pitchFamily="34" charset="0"/>
            <a:ea typeface="Open Sans" panose="020B0606030504020204" pitchFamily="34" charset="0"/>
          </a:endParaRPr>
        </a:p>
      </dsp:txBody>
      <dsp:txXfrm>
        <a:off x="7633424" y="738992"/>
        <a:ext cx="1744961" cy="1021551"/>
      </dsp:txXfrm>
    </dsp:sp>
    <dsp:sp modelId="{3081DFDD-E98B-48F3-A43D-446EBEC608EE}">
      <dsp:nvSpPr>
        <dsp:cNvPr id="0" name=""/>
        <dsp:cNvSpPr/>
      </dsp:nvSpPr>
      <dsp:spPr>
        <a:xfrm>
          <a:off x="9569318" y="1025511"/>
          <a:ext cx="383407" cy="448514"/>
        </a:xfrm>
        <a:prstGeom prst="rightArrow">
          <a:avLst>
            <a:gd name="adj1" fmla="val 60000"/>
            <a:gd name="adj2" fmla="val 50000"/>
          </a:avLst>
        </a:prstGeom>
        <a:solidFill>
          <a:srgbClr val="1ED7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100" b="1" kern="1200">
            <a:latin typeface="Open Sans" panose="020B0606030504020204" pitchFamily="34" charset="0"/>
            <a:ea typeface="Open Sans" panose="020B0606030504020204" pitchFamily="34" charset="0"/>
          </a:endParaRPr>
        </a:p>
      </dsp:txBody>
      <dsp:txXfrm>
        <a:off x="9569318" y="1115214"/>
        <a:ext cx="268385" cy="269108"/>
      </dsp:txXfrm>
    </dsp:sp>
    <dsp:sp modelId="{938B2492-01D2-4838-B110-BEAAF0051B0B}">
      <dsp:nvSpPr>
        <dsp:cNvPr id="0" name=""/>
        <dsp:cNvSpPr/>
      </dsp:nvSpPr>
      <dsp:spPr>
        <a:xfrm>
          <a:off x="10133578" y="707210"/>
          <a:ext cx="1808525" cy="1085115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Getting for each artist all related artists</a:t>
          </a:r>
          <a:endParaRPr lang="he-IL" sz="1400" b="1" kern="1200" dirty="0">
            <a:latin typeface="Open Sans" panose="020B0606030504020204" pitchFamily="34" charset="0"/>
            <a:ea typeface="Open Sans" panose="020B0606030504020204" pitchFamily="34" charset="0"/>
          </a:endParaRPr>
        </a:p>
      </dsp:txBody>
      <dsp:txXfrm>
        <a:off x="10165360" y="738992"/>
        <a:ext cx="1744961" cy="10215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DA169-3532-4FB7-ABC8-6C608CFE54F1}">
      <dsp:nvSpPr>
        <dsp:cNvPr id="0" name=""/>
        <dsp:cNvSpPr/>
      </dsp:nvSpPr>
      <dsp:spPr>
        <a:xfrm rot="10800000">
          <a:off x="2482300" y="1371"/>
          <a:ext cx="8581313" cy="1283366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929" tIns="137160" rIns="256032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</a:t>
          </a:r>
          <a:r>
            <a:rPr lang="en-IL" sz="3600" kern="1200" dirty="0"/>
            <a:t>sing all centrality measures we rec</a:t>
          </a:r>
          <a:r>
            <a:rPr lang="en-US" sz="3600" kern="1200" dirty="0"/>
            <a:t>om</a:t>
          </a:r>
          <a:r>
            <a:rPr lang="en-IL" sz="3600" kern="1200" dirty="0"/>
            <a:t>mend on 15 artists</a:t>
          </a:r>
          <a:endParaRPr lang="he-IL" sz="3600" kern="1200" dirty="0"/>
        </a:p>
      </dsp:txBody>
      <dsp:txXfrm rot="10800000">
        <a:off x="2803141" y="1371"/>
        <a:ext cx="8260472" cy="1283366"/>
      </dsp:txXfrm>
    </dsp:sp>
    <dsp:sp modelId="{6381AE08-1AF4-4134-B690-0B05BB01D083}">
      <dsp:nvSpPr>
        <dsp:cNvPr id="0" name=""/>
        <dsp:cNvSpPr/>
      </dsp:nvSpPr>
      <dsp:spPr>
        <a:xfrm>
          <a:off x="1840617" y="1371"/>
          <a:ext cx="1283366" cy="128336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0F6F1-738D-4D3F-B201-A8A155E2B8C6}">
      <dsp:nvSpPr>
        <dsp:cNvPr id="0" name=""/>
        <dsp:cNvSpPr/>
      </dsp:nvSpPr>
      <dsp:spPr>
        <a:xfrm rot="10800000">
          <a:off x="2482300" y="1620535"/>
          <a:ext cx="8581313" cy="1283366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929" tIns="137160" rIns="256032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3600" kern="1200" dirty="0"/>
            <a:t>Out of our recommendation list Yoni actually liked 9 artists</a:t>
          </a:r>
          <a:endParaRPr lang="he-IL" sz="3600" kern="1200" dirty="0"/>
        </a:p>
      </dsp:txBody>
      <dsp:txXfrm rot="10800000">
        <a:off x="2803141" y="1620535"/>
        <a:ext cx="8260472" cy="1283366"/>
      </dsp:txXfrm>
    </dsp:sp>
    <dsp:sp modelId="{2EC9CCD3-F018-4A9D-ABDA-A554715357F5}">
      <dsp:nvSpPr>
        <dsp:cNvPr id="0" name=""/>
        <dsp:cNvSpPr/>
      </dsp:nvSpPr>
      <dsp:spPr>
        <a:xfrm>
          <a:off x="1840617" y="1620535"/>
          <a:ext cx="1283366" cy="1283366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F563E-FA68-410A-B46D-235F089DC789}">
      <dsp:nvSpPr>
        <dsp:cNvPr id="0" name=""/>
        <dsp:cNvSpPr/>
      </dsp:nvSpPr>
      <dsp:spPr>
        <a:xfrm rot="10800000">
          <a:off x="2482300" y="3239700"/>
          <a:ext cx="8581313" cy="1283366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5929" tIns="137160" rIns="256032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Yoni has diverse taste in music but sometimes he is a BASIC B</a:t>
          </a:r>
          <a:endParaRPr lang="he-IL" sz="3600" kern="1200" dirty="0"/>
        </a:p>
      </dsp:txBody>
      <dsp:txXfrm rot="10800000">
        <a:off x="2803141" y="3239700"/>
        <a:ext cx="8260472" cy="1283366"/>
      </dsp:txXfrm>
    </dsp:sp>
    <dsp:sp modelId="{411DA3C8-F031-4DA3-8283-96C3D621E1C5}">
      <dsp:nvSpPr>
        <dsp:cNvPr id="0" name=""/>
        <dsp:cNvSpPr/>
      </dsp:nvSpPr>
      <dsp:spPr>
        <a:xfrm>
          <a:off x="1840617" y="3239700"/>
          <a:ext cx="1283366" cy="128336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39000" b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98D68-F3A9-42A6-81C6-32021B83B99A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5FF69-9701-484C-B2C4-D44DA3EAA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2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21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6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6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908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59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0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Note: At the back of the logo there’s a loading 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1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Note: At the back of the logo there’s a loading 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5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Note: At the back of the logo there’s a loading 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98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Note: At the back of the logo there’s a loading 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67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Note: At the back of the logo there’s a loading 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Note: At the back of the logo there’s a loading 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5FF69-9701-484C-B2C4-D44DA3EAAF9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4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7A48-8E49-4AAF-B0BC-9117BC48C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52B79-1C8D-48B1-BED7-9B989A289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3A84B-B214-480F-9E14-399EC75C7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7AF90-2DA4-4364-A4EB-5D779266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471E-B7F9-4AB3-9C2E-58923B2A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0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CC4E-3DEF-405A-B3F9-528CEE44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F7D196-CB68-4735-BB64-4DBBB8226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AE9B9-A0B4-437D-9A8A-90141938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600DF-271A-40FE-BBD6-F556ABC7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F17B7-E35D-4DB6-9538-5636BAAC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6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A6D857-92D2-4740-BACE-00CF4BB1A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8B894-43CC-4DF7-922E-0CB96A80D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9EDBB-9B03-4572-B091-C4FF50D71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1EFB8-35BA-4135-8ACB-AF46E75F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F262-915C-40A4-8453-19B3BD91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9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1B58-5CE2-4FF2-83F5-41271676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1637-42FF-467D-97D4-DA0579D7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D0F4F-D1EE-40B4-BAED-EF85DFB7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B36C-959A-4EF8-A3D0-3946320F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A19EC-E30C-4D1A-B6B9-192483DA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4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B42D-3240-4BF8-934D-3130FAF3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CFDF6-01C1-4F6E-BBD5-60865874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B4B79-DAAF-401C-A1CB-AD24A126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89F10-E05B-4720-B3EB-824337DB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7EFCC-61D8-4C27-830B-0DFAC3E5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7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CF72-7BA1-4853-A80B-8F647B24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60448-A049-44D9-869D-2FBFC47D1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92978-11EC-45D0-B8B8-96CEBC79B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89B8B-6625-4E04-8A72-42B357B1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AB6B6-DF1E-4DE4-880C-AC96B5F4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08033-2FC2-4057-8D8E-4CC9C5A0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1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1F0B-C1EC-4AC3-8058-ECCF2CC1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F962C-B2BF-4533-A505-FE3988785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D7448-9CAF-422D-B653-889340195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0D2C2-7C0C-4CB2-A992-D95B7FF09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1B8C9-0F1A-4631-BC3E-0466E6A12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AAA6E5-A7B5-46FE-903B-8D4F01B31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E2A0A-9E25-4862-AFB4-2687D732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4FB61F-E0D9-4F1B-A7B5-C9BE1D5C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0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107C0-05F8-4DEC-941C-51123910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39B69-765F-4DBC-85E8-0C57F9C0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2E83F-47B2-4C83-BF45-601F445E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FD802-208A-486F-AECA-F30934A7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9001B7-2F07-44BD-BEB7-02843D50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9CC54-7179-43A4-8C56-C0EAEC54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D1190-3929-46A0-A157-A10C8775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59E1-53AC-44B8-B93A-1F69ECBE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776D-192F-4E79-936A-E911288C1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F61A1-BF73-4F78-84F5-E7035C3A0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4924C-99CB-4774-B479-0BCDA31F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3AD5F-5864-4CC9-A915-FB669027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FA80A-D66C-4D37-99AF-1CE1CEA7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8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055B-6E89-4F51-9E8B-2DD8BEE5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3A672-55DB-43ED-88EE-C0E4D163A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167AF-47F6-4C8F-AE1E-4AA4B5FCD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B7DB0-EEB5-4130-99B2-582F5C4A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FAA7F-5AD1-4DC4-9E9F-800D705C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8A479-8669-4402-83D6-2124132B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9C7D5-837E-4E5E-B72F-63D5195A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9C07C-0DCD-43A5-97C3-838163E14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0540-5807-4511-9C3C-69BA79014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60C72-0FA3-4AEB-9E5B-FB3E88596E22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C8ED6-C896-41E6-9019-B2BFD5D4B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7E0ED-708B-497C-9B0F-7BDE15AAE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997AB-39C7-4D8E-9A73-30DC58E13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6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jp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hyperlink" Target="https://pixabay.com/en/download-icon-internet-black-1459071/" TargetMode="Externa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jp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10" Type="http://schemas.openxmlformats.org/officeDocument/2006/relationships/image" Target="../media/image13.gif"/><Relationship Id="rId4" Type="http://schemas.openxmlformats.org/officeDocument/2006/relationships/image" Target="../media/image3.png"/><Relationship Id="rId9" Type="http://schemas.openxmlformats.org/officeDocument/2006/relationships/hyperlink" Target="https://pixabay.com/en/download-icon-internet-black-1459071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diagramDrawing" Target="../diagrams/drawing1.xml"/><Relationship Id="rId3" Type="http://schemas.openxmlformats.org/officeDocument/2006/relationships/image" Target="../media/image12.jpg"/><Relationship Id="rId7" Type="http://schemas.openxmlformats.org/officeDocument/2006/relationships/image" Target="../media/image9.jpe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png"/><Relationship Id="rId9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jp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potify Logo Png - Free Transparent PNG Logos">
            <a:extLst>
              <a:ext uri="{FF2B5EF4-FFF2-40B4-BE49-F238E27FC236}">
                <a16:creationId xmlns:a16="http://schemas.microsoft.com/office/drawing/2014/main" id="{CBF86029-8E44-4583-89B0-0F0E7735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001" y="384548"/>
            <a:ext cx="5866483" cy="586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35BD86-BE85-4BCB-9A21-BA79A737559F}"/>
              </a:ext>
            </a:extLst>
          </p:cNvPr>
          <p:cNvSpPr txBox="1"/>
          <p:nvPr/>
        </p:nvSpPr>
        <p:spPr>
          <a:xfrm>
            <a:off x="4584356" y="1744016"/>
            <a:ext cx="74346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 Marketing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 </a:t>
            </a:r>
            <a:r>
              <a:rPr lang="en-US" sz="54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</a:p>
          <a:p>
            <a:pPr algn="ctr"/>
            <a:r>
              <a:rPr lang="en-US" sz="54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Final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1523B-7362-4BE4-8C7B-317A628B7004}"/>
              </a:ext>
            </a:extLst>
          </p:cNvPr>
          <p:cNvSpPr txBox="1"/>
          <p:nvPr/>
        </p:nvSpPr>
        <p:spPr>
          <a:xfrm>
            <a:off x="4584356" y="4505355"/>
            <a:ext cx="7434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Gal Gritzerstein &amp; Daniel Mandelbaum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B07C7E-872F-427E-98FF-8C2B7D7075BD}"/>
              </a:ext>
            </a:extLst>
          </p:cNvPr>
          <p:cNvSpPr/>
          <p:nvPr/>
        </p:nvSpPr>
        <p:spPr>
          <a:xfrm>
            <a:off x="7417711" y="5446699"/>
            <a:ext cx="1862214" cy="562224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956774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8CA757-4DCD-4429-8C61-1D09C7A81C23}"/>
              </a:ext>
            </a:extLst>
          </p:cNvPr>
          <p:cNvSpPr/>
          <p:nvPr/>
        </p:nvSpPr>
        <p:spPr>
          <a:xfrm>
            <a:off x="1" y="1230088"/>
            <a:ext cx="12192000" cy="50855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Picture 4" descr="Spotify Logo Png - Free Transparent PNG Logos">
            <a:extLst>
              <a:ext uri="{FF2B5EF4-FFF2-40B4-BE49-F238E27FC236}">
                <a16:creationId xmlns:a16="http://schemas.microsoft.com/office/drawing/2014/main" id="{E14C7E19-E5DD-43EA-AF36-8A9AF586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80" y="162046"/>
            <a:ext cx="1104363" cy="11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12766AE6-FEBD-4F8A-AB6E-F8436461F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09" y="1266409"/>
            <a:ext cx="6421964" cy="5334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66CD31-2999-4A30-8B8D-D31116B2DFFD}"/>
              </a:ext>
            </a:extLst>
          </p:cNvPr>
          <p:cNvSpPr txBox="1"/>
          <p:nvPr/>
        </p:nvSpPr>
        <p:spPr>
          <a:xfrm>
            <a:off x="306257" y="1266409"/>
            <a:ext cx="2916195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28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</a:t>
            </a:r>
            <a:endParaRPr lang="en-US" sz="2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28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</a:p>
          <a:p>
            <a:r>
              <a:rPr lang="en-US" sz="28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</a:t>
            </a:r>
          </a:p>
          <a:p>
            <a:r>
              <a:rPr lang="en-US" sz="28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</a:t>
            </a:r>
            <a:endParaRPr lang="en-US" sz="2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</a:t>
            </a:r>
            <a:r>
              <a:rPr lang="en-US" sz="28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</a:t>
            </a:r>
            <a:r>
              <a:rPr lang="en-US" sz="28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</a:p>
          <a:p>
            <a:endParaRPr lang="en-US" sz="2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Juliana Trap</a:t>
            </a:r>
          </a:p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 Trap</a:t>
            </a:r>
          </a:p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Hip Rap</a:t>
            </a:r>
          </a:p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Trap Hop</a:t>
            </a:r>
          </a:p>
          <a:p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Sylvie Pop</a:t>
            </a:r>
          </a:p>
          <a:p>
            <a:endParaRPr lang="he-IL" sz="2800" b="1" dirty="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17941-AB07-4A66-9CB2-29B555A7CB13}"/>
              </a:ext>
            </a:extLst>
          </p:cNvPr>
          <p:cNvSpPr txBox="1"/>
          <p:nvPr/>
        </p:nvSpPr>
        <p:spPr>
          <a:xfrm>
            <a:off x="3991304" y="329506"/>
            <a:ext cx="3296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Genres</a:t>
            </a:r>
          </a:p>
        </p:txBody>
      </p:sp>
    </p:spTree>
    <p:extLst>
      <p:ext uri="{BB962C8B-B14F-4D97-AF65-F5344CB8AC3E}">
        <p14:creationId xmlns:p14="http://schemas.microsoft.com/office/powerpoint/2010/main" val="23451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8CA757-4DCD-4429-8C61-1D09C7A81C23}"/>
              </a:ext>
            </a:extLst>
          </p:cNvPr>
          <p:cNvSpPr/>
          <p:nvPr/>
        </p:nvSpPr>
        <p:spPr>
          <a:xfrm>
            <a:off x="1" y="1404988"/>
            <a:ext cx="12192000" cy="48067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Picture 4" descr="Spotify Logo Png - Free Transparent PNG Logos">
            <a:extLst>
              <a:ext uri="{FF2B5EF4-FFF2-40B4-BE49-F238E27FC236}">
                <a16:creationId xmlns:a16="http://schemas.microsoft.com/office/drawing/2014/main" id="{E14C7E19-E5DD-43EA-AF36-8A9AF586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80" y="162046"/>
            <a:ext cx="1104363" cy="11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11A2D-AA9C-4C34-BDD0-FF5A55BC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493" y="1502756"/>
            <a:ext cx="7289013" cy="4611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999F2E-96FF-48AB-9227-B49CC4F9AB9A}"/>
              </a:ext>
            </a:extLst>
          </p:cNvPr>
          <p:cNvSpPr txBox="1"/>
          <p:nvPr/>
        </p:nvSpPr>
        <p:spPr>
          <a:xfrm>
            <a:off x="4192272" y="459897"/>
            <a:ext cx="3807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Artists Cloud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53C7DC-00D1-4810-8FC4-D52A89D72108}"/>
              </a:ext>
            </a:extLst>
          </p:cNvPr>
          <p:cNvSpPr/>
          <p:nvPr/>
        </p:nvSpPr>
        <p:spPr>
          <a:xfrm>
            <a:off x="2965622" y="1767016"/>
            <a:ext cx="6561437" cy="1322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8D47B-0DD4-4458-989C-661C75BB5928}"/>
              </a:ext>
            </a:extLst>
          </p:cNvPr>
          <p:cNvSpPr/>
          <p:nvPr/>
        </p:nvSpPr>
        <p:spPr>
          <a:xfrm>
            <a:off x="2104768" y="4732638"/>
            <a:ext cx="6561437" cy="896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6988E-E368-4F7D-BFAE-2A42FB25366C}"/>
              </a:ext>
            </a:extLst>
          </p:cNvPr>
          <p:cNvSpPr/>
          <p:nvPr/>
        </p:nvSpPr>
        <p:spPr>
          <a:xfrm>
            <a:off x="3179069" y="3292104"/>
            <a:ext cx="6561437" cy="1322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040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tify Logo Png - Free Transparent PNG Logos">
            <a:extLst>
              <a:ext uri="{FF2B5EF4-FFF2-40B4-BE49-F238E27FC236}">
                <a16:creationId xmlns:a16="http://schemas.microsoft.com/office/drawing/2014/main" id="{E14C7E19-E5DD-43EA-AF36-8A9AF586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80" y="162046"/>
            <a:ext cx="1104363" cy="11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74A4F4-CE63-4604-8FB5-1A80F5E06D97}"/>
              </a:ext>
            </a:extLst>
          </p:cNvPr>
          <p:cNvGrpSpPr/>
          <p:nvPr/>
        </p:nvGrpSpPr>
        <p:grpSpPr>
          <a:xfrm>
            <a:off x="-1" y="1581665"/>
            <a:ext cx="12192001" cy="4806779"/>
            <a:chOff x="0" y="753762"/>
            <a:chExt cx="12192001" cy="48067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8CA757-4DCD-4429-8C61-1D09C7A81C23}"/>
                </a:ext>
              </a:extLst>
            </p:cNvPr>
            <p:cNvSpPr/>
            <p:nvPr/>
          </p:nvSpPr>
          <p:spPr>
            <a:xfrm>
              <a:off x="1" y="753762"/>
              <a:ext cx="12192000" cy="48067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" name="Picture 5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0EEEEF3C-BD33-4591-9C0B-9F265E18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45618"/>
              <a:ext cx="12192000" cy="441492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3E2F54-08D2-467E-A191-4EDCF521F5DC}"/>
              </a:ext>
            </a:extLst>
          </p:cNvPr>
          <p:cNvSpPr txBox="1"/>
          <p:nvPr/>
        </p:nvSpPr>
        <p:spPr>
          <a:xfrm>
            <a:off x="4103754" y="469556"/>
            <a:ext cx="3984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10 Artists</a:t>
            </a:r>
          </a:p>
        </p:txBody>
      </p:sp>
    </p:spTree>
    <p:extLst>
      <p:ext uri="{BB962C8B-B14F-4D97-AF65-F5344CB8AC3E}">
        <p14:creationId xmlns:p14="http://schemas.microsoft.com/office/powerpoint/2010/main" val="2435229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tify Logo Png - Free Transparent PNG Logos">
            <a:extLst>
              <a:ext uri="{FF2B5EF4-FFF2-40B4-BE49-F238E27FC236}">
                <a16:creationId xmlns:a16="http://schemas.microsoft.com/office/drawing/2014/main" id="{E14C7E19-E5DD-43EA-AF36-8A9AF586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80" y="162046"/>
            <a:ext cx="1104363" cy="11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C75D8E6-8A75-4800-A56A-1AF50B2AADD3}"/>
              </a:ext>
            </a:extLst>
          </p:cNvPr>
          <p:cNvGrpSpPr/>
          <p:nvPr/>
        </p:nvGrpSpPr>
        <p:grpSpPr>
          <a:xfrm>
            <a:off x="0" y="1367915"/>
            <a:ext cx="12192000" cy="4936073"/>
            <a:chOff x="1" y="737720"/>
            <a:chExt cx="12192000" cy="49360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8CA757-4DCD-4429-8C61-1D09C7A81C23}"/>
                </a:ext>
              </a:extLst>
            </p:cNvPr>
            <p:cNvSpPr/>
            <p:nvPr/>
          </p:nvSpPr>
          <p:spPr>
            <a:xfrm>
              <a:off x="1" y="737720"/>
              <a:ext cx="12192000" cy="48067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047B503B-4A6E-42EE-A567-6471924A9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257" y="1007037"/>
              <a:ext cx="6370609" cy="4364395"/>
            </a:xfrm>
            <a:prstGeom prst="rect">
              <a:avLst/>
            </a:prstGeom>
          </p:spPr>
        </p:pic>
        <p:pic>
          <p:nvPicPr>
            <p:cNvPr id="7" name="Picture 6" descr="Chart, pie chart&#10;&#10;Description automatically generated">
              <a:extLst>
                <a:ext uri="{FF2B5EF4-FFF2-40B4-BE49-F238E27FC236}">
                  <a16:creationId xmlns:a16="http://schemas.microsoft.com/office/drawing/2014/main" id="{B5951543-2885-4E6E-A3B3-1FAC06912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122" y="1153158"/>
              <a:ext cx="5041270" cy="452063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208A107-EAF7-46F2-9C22-56E33B155D0C}"/>
              </a:ext>
            </a:extLst>
          </p:cNvPr>
          <p:cNvSpPr txBox="1"/>
          <p:nvPr/>
        </p:nvSpPr>
        <p:spPr>
          <a:xfrm>
            <a:off x="2777655" y="421473"/>
            <a:ext cx="663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Yoni’s Streaming Times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6713E-34F8-4F4F-A175-9291DC61ECDD}"/>
              </a:ext>
            </a:extLst>
          </p:cNvPr>
          <p:cNvSpPr/>
          <p:nvPr/>
        </p:nvSpPr>
        <p:spPr>
          <a:xfrm>
            <a:off x="2669059" y="3064476"/>
            <a:ext cx="1000898" cy="2565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C3CE6-5A2B-44C2-B974-56F085E2DD72}"/>
              </a:ext>
            </a:extLst>
          </p:cNvPr>
          <p:cNvSpPr/>
          <p:nvPr/>
        </p:nvSpPr>
        <p:spPr>
          <a:xfrm>
            <a:off x="4672962" y="2001796"/>
            <a:ext cx="1000898" cy="3627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869C6-FD60-49B0-94BF-FDDE802C98B3}"/>
              </a:ext>
            </a:extLst>
          </p:cNvPr>
          <p:cNvCxnSpPr/>
          <p:nvPr/>
        </p:nvCxnSpPr>
        <p:spPr>
          <a:xfrm>
            <a:off x="7216346" y="4621427"/>
            <a:ext cx="13839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783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tify Logo Png - Free Transparent PNG Logos">
            <a:extLst>
              <a:ext uri="{FF2B5EF4-FFF2-40B4-BE49-F238E27FC236}">
                <a16:creationId xmlns:a16="http://schemas.microsoft.com/office/drawing/2014/main" id="{E14C7E19-E5DD-43EA-AF36-8A9AF586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80" y="162046"/>
            <a:ext cx="1104363" cy="11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8CA757-4DCD-4429-8C61-1D09C7A81C23}"/>
              </a:ext>
            </a:extLst>
          </p:cNvPr>
          <p:cNvSpPr/>
          <p:nvPr/>
        </p:nvSpPr>
        <p:spPr>
          <a:xfrm>
            <a:off x="0" y="1367915"/>
            <a:ext cx="12192000" cy="5490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8A107-EAF7-46F2-9C22-56E33B155D0C}"/>
              </a:ext>
            </a:extLst>
          </p:cNvPr>
          <p:cNvSpPr txBox="1"/>
          <p:nvPr/>
        </p:nvSpPr>
        <p:spPr>
          <a:xfrm>
            <a:off x="2777655" y="421473"/>
            <a:ext cx="663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Yoni’s Streaming Times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A339E-A038-4F21-8DC2-A74ADD297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5" t="8913" r="15243" b="5646"/>
          <a:stretch/>
        </p:blipFill>
        <p:spPr>
          <a:xfrm>
            <a:off x="5474833" y="1406600"/>
            <a:ext cx="5940094" cy="5401187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A72BF2C-64B3-4994-8B53-BABD330D5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3" y="3627454"/>
            <a:ext cx="3957678" cy="2097183"/>
          </a:xfrm>
          <a:prstGeom prst="rect">
            <a:avLst/>
          </a:prstGeom>
        </p:spPr>
      </p:pic>
      <p:pic>
        <p:nvPicPr>
          <p:cNvPr id="7" name="Picture 2" descr="Profile photo of Yoni Cohen">
            <a:extLst>
              <a:ext uri="{FF2B5EF4-FFF2-40B4-BE49-F238E27FC236}">
                <a16:creationId xmlns:a16="http://schemas.microsoft.com/office/drawing/2014/main" id="{BADF9CDF-026A-46DD-89F8-0F326D8BC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2" t="18174" r="25882" b="40292"/>
          <a:stretch/>
        </p:blipFill>
        <p:spPr bwMode="auto">
          <a:xfrm rot="359113">
            <a:off x="1931942" y="3498425"/>
            <a:ext cx="967947" cy="9144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מוסקיטו-Mosquito - כל זכרון כוס אחות ..אני גיביר לא מיפחיד אף אחד .. |  Facebook">
            <a:extLst>
              <a:ext uri="{FF2B5EF4-FFF2-40B4-BE49-F238E27FC236}">
                <a16:creationId xmlns:a16="http://schemas.microsoft.com/office/drawing/2014/main" id="{FD06B776-3B06-49A6-AD65-483CC9F68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8" t="33321" r="16705" b="40013"/>
          <a:stretch/>
        </p:blipFill>
        <p:spPr bwMode="auto">
          <a:xfrm rot="20157789">
            <a:off x="350870" y="1785127"/>
            <a:ext cx="1761049" cy="124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2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tify Logo Png - Free Transparent PNG Logos">
            <a:extLst>
              <a:ext uri="{FF2B5EF4-FFF2-40B4-BE49-F238E27FC236}">
                <a16:creationId xmlns:a16="http://schemas.microsoft.com/office/drawing/2014/main" id="{E14C7E19-E5DD-43EA-AF36-8A9AF586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80" y="162046"/>
            <a:ext cx="1104363" cy="11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8CA757-4DCD-4429-8C61-1D09C7A81C23}"/>
              </a:ext>
            </a:extLst>
          </p:cNvPr>
          <p:cNvSpPr/>
          <p:nvPr/>
        </p:nvSpPr>
        <p:spPr>
          <a:xfrm>
            <a:off x="0" y="1367915"/>
            <a:ext cx="12192000" cy="48067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8A107-EAF7-46F2-9C22-56E33B155D0C}"/>
              </a:ext>
            </a:extLst>
          </p:cNvPr>
          <p:cNvSpPr txBox="1"/>
          <p:nvPr/>
        </p:nvSpPr>
        <p:spPr>
          <a:xfrm>
            <a:off x="2777655" y="421473"/>
            <a:ext cx="663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Yoni’s Streaming Times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D2450-0BCF-42D5-9067-12664AD3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671" y="1577574"/>
            <a:ext cx="6858559" cy="438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4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3AE2B8-CD6C-446D-A761-61C7EE11F7A2}"/>
              </a:ext>
            </a:extLst>
          </p:cNvPr>
          <p:cNvSpPr txBox="1"/>
          <p:nvPr/>
        </p:nvSpPr>
        <p:spPr>
          <a:xfrm>
            <a:off x="2771876" y="384548"/>
            <a:ext cx="6648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Song’s Features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DA2E88-9152-4D78-B15D-4EBBE6EF775C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DE0A7D-F86B-4583-9F69-2BDDF9EC040F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ounded Rectangle 94">
              <a:extLst>
                <a:ext uri="{FF2B5EF4-FFF2-40B4-BE49-F238E27FC236}">
                  <a16:creationId xmlns:a16="http://schemas.microsoft.com/office/drawing/2014/main" id="{EAB053B4-FD80-4F1C-A3B5-40CBBC011D48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2C4BCC-D457-4E65-8D79-E81CE4624AF6}"/>
                </a:ext>
              </a:extLst>
            </p:cNvPr>
            <p:cNvSpPr txBox="1"/>
            <p:nvPr/>
          </p:nvSpPr>
          <p:spPr>
            <a:xfrm>
              <a:off x="748702" y="6320018"/>
              <a:ext cx="87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AVIRA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08E203-8C43-4095-B6B9-A9578102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32F795-02F2-4625-B906-91C81377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823C8DF-88A3-4330-9EDE-D49115A67E34}"/>
              </a:ext>
            </a:extLst>
          </p:cNvPr>
          <p:cNvSpPr txBox="1"/>
          <p:nvPr/>
        </p:nvSpPr>
        <p:spPr>
          <a:xfrm>
            <a:off x="49428" y="1807510"/>
            <a:ext cx="9233358" cy="3890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2000" b="1" i="0" u="none" strike="noStrike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anceability</a:t>
            </a: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Describes how suitable a track </a:t>
            </a:r>
            <a:r>
              <a:rPr lang="en-US" sz="2000" b="1" i="0" u="none" strike="noStrike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for dancing</a:t>
            </a:r>
            <a:endParaRPr lang="en-US" sz="20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2000" b="1" i="0" u="none" strike="noStrike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nergy</a:t>
            </a: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Represents energetic tracks that feel fast, loud, and noisy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Valence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: Describing the musical </a:t>
            </a:r>
            <a:r>
              <a:rPr lang="en-US" sz="20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positiveness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conveyed by a track</a:t>
            </a:r>
            <a:endParaRPr lang="he-IL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z="2000" b="1" i="0" u="none" strike="noStrike" dirty="0" err="1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cousticness</a:t>
            </a:r>
            <a:endParaRPr lang="en-US" sz="2000" b="1" i="0" u="none" strike="noStrike" dirty="0">
              <a:solidFill>
                <a:srgbClr val="1ED76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 b="1" i="0" u="none" strike="noStrike" dirty="0" err="1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nstrumentalness</a:t>
            </a:r>
            <a:endParaRPr lang="en-US" sz="2000" b="1" i="0" u="none" strike="noStrike" dirty="0">
              <a:solidFill>
                <a:srgbClr val="1ED76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2000" b="1" i="0" u="none" strike="noStrike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iveness</a:t>
            </a: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Loudness</a:t>
            </a:r>
          </a:p>
        </p:txBody>
      </p:sp>
      <p:pic>
        <p:nvPicPr>
          <p:cNvPr id="12" name="Picture 2" descr="Profile photo of Yoni Cohen">
            <a:extLst>
              <a:ext uri="{FF2B5EF4-FFF2-40B4-BE49-F238E27FC236}">
                <a16:creationId xmlns:a16="http://schemas.microsoft.com/office/drawing/2014/main" id="{044DC644-3994-4F57-B7CD-DCAE94392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24" y="2182442"/>
            <a:ext cx="2201583" cy="2201583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image of a guitar&#10;&#10;Description automatically generated with medium confidence">
            <a:extLst>
              <a:ext uri="{FF2B5EF4-FFF2-40B4-BE49-F238E27FC236}">
                <a16:creationId xmlns:a16="http://schemas.microsoft.com/office/drawing/2014/main" id="{DB2EF3DD-2D47-4F10-AEF3-F83B2200802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80" y="2860715"/>
            <a:ext cx="2404644" cy="240955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C0E4D1-AD49-4E31-A23B-36188F0AF7E7}"/>
              </a:ext>
            </a:extLst>
          </p:cNvPr>
          <p:cNvSpPr/>
          <p:nvPr/>
        </p:nvSpPr>
        <p:spPr>
          <a:xfrm>
            <a:off x="10339289" y="4374292"/>
            <a:ext cx="1189565" cy="735557"/>
          </a:xfrm>
          <a:custGeom>
            <a:avLst/>
            <a:gdLst>
              <a:gd name="connsiteX0" fmla="*/ 1189565 w 1189565"/>
              <a:gd name="connsiteY0" fmla="*/ 0 h 735557"/>
              <a:gd name="connsiteX1" fmla="*/ 1152495 w 1189565"/>
              <a:gd name="connsiteY1" fmla="*/ 61784 h 735557"/>
              <a:gd name="connsiteX2" fmla="*/ 1127781 w 1189565"/>
              <a:gd name="connsiteY2" fmla="*/ 98854 h 735557"/>
              <a:gd name="connsiteX3" fmla="*/ 1115425 w 1189565"/>
              <a:gd name="connsiteY3" fmla="*/ 197708 h 735557"/>
              <a:gd name="connsiteX4" fmla="*/ 1103068 w 1189565"/>
              <a:gd name="connsiteY4" fmla="*/ 247135 h 735557"/>
              <a:gd name="connsiteX5" fmla="*/ 1090711 w 1189565"/>
              <a:gd name="connsiteY5" fmla="*/ 284205 h 735557"/>
              <a:gd name="connsiteX6" fmla="*/ 1053641 w 1189565"/>
              <a:gd name="connsiteY6" fmla="*/ 308919 h 735557"/>
              <a:gd name="connsiteX7" fmla="*/ 1028927 w 1189565"/>
              <a:gd name="connsiteY7" fmla="*/ 345989 h 735557"/>
              <a:gd name="connsiteX8" fmla="*/ 991857 w 1189565"/>
              <a:gd name="connsiteY8" fmla="*/ 370703 h 735557"/>
              <a:gd name="connsiteX9" fmla="*/ 868289 w 1189565"/>
              <a:gd name="connsiteY9" fmla="*/ 494270 h 735557"/>
              <a:gd name="connsiteX10" fmla="*/ 794149 w 1189565"/>
              <a:gd name="connsiteY10" fmla="*/ 518984 h 735557"/>
              <a:gd name="connsiteX11" fmla="*/ 707652 w 1189565"/>
              <a:gd name="connsiteY11" fmla="*/ 543697 h 735557"/>
              <a:gd name="connsiteX12" fmla="*/ 670581 w 1189565"/>
              <a:gd name="connsiteY12" fmla="*/ 568411 h 735557"/>
              <a:gd name="connsiteX13" fmla="*/ 584084 w 1189565"/>
              <a:gd name="connsiteY13" fmla="*/ 605481 h 735557"/>
              <a:gd name="connsiteX14" fmla="*/ 547014 w 1189565"/>
              <a:gd name="connsiteY14" fmla="*/ 642551 h 735557"/>
              <a:gd name="connsiteX15" fmla="*/ 423446 w 1189565"/>
              <a:gd name="connsiteY15" fmla="*/ 679622 h 735557"/>
              <a:gd name="connsiteX16" fmla="*/ 3316 w 1189565"/>
              <a:gd name="connsiteY16" fmla="*/ 691978 h 735557"/>
              <a:gd name="connsiteX17" fmla="*/ 40387 w 1189565"/>
              <a:gd name="connsiteY17" fmla="*/ 667265 h 735557"/>
              <a:gd name="connsiteX18" fmla="*/ 151597 w 1189565"/>
              <a:gd name="connsiteY18" fmla="*/ 605481 h 735557"/>
              <a:gd name="connsiteX19" fmla="*/ 188668 w 1189565"/>
              <a:gd name="connsiteY19" fmla="*/ 580767 h 735557"/>
              <a:gd name="connsiteX20" fmla="*/ 213381 w 1189565"/>
              <a:gd name="connsiteY20" fmla="*/ 543697 h 735557"/>
              <a:gd name="connsiteX21" fmla="*/ 336949 w 1189565"/>
              <a:gd name="connsiteY21" fmla="*/ 506627 h 735557"/>
              <a:gd name="connsiteX22" fmla="*/ 386376 w 1189565"/>
              <a:gd name="connsiteY22" fmla="*/ 494270 h 735557"/>
              <a:gd name="connsiteX23" fmla="*/ 460516 w 1189565"/>
              <a:gd name="connsiteY23" fmla="*/ 481913 h 735557"/>
              <a:gd name="connsiteX24" fmla="*/ 522300 w 1189565"/>
              <a:gd name="connsiteY24" fmla="*/ 469557 h 735557"/>
              <a:gd name="connsiteX25" fmla="*/ 571727 w 1189565"/>
              <a:gd name="connsiteY25" fmla="*/ 444843 h 735557"/>
              <a:gd name="connsiteX26" fmla="*/ 670581 w 1189565"/>
              <a:gd name="connsiteY26" fmla="*/ 420130 h 735557"/>
              <a:gd name="connsiteX27" fmla="*/ 707652 w 1189565"/>
              <a:gd name="connsiteY27" fmla="*/ 407773 h 735557"/>
              <a:gd name="connsiteX28" fmla="*/ 744722 w 1189565"/>
              <a:gd name="connsiteY28" fmla="*/ 383059 h 735557"/>
              <a:gd name="connsiteX29" fmla="*/ 757079 w 1189565"/>
              <a:gd name="connsiteY29" fmla="*/ 345989 h 735557"/>
              <a:gd name="connsiteX30" fmla="*/ 794149 w 1189565"/>
              <a:gd name="connsiteY30" fmla="*/ 271849 h 735557"/>
              <a:gd name="connsiteX31" fmla="*/ 781792 w 1189565"/>
              <a:gd name="connsiteY31" fmla="*/ 74140 h 735557"/>
              <a:gd name="connsiteX32" fmla="*/ 769435 w 1189565"/>
              <a:gd name="connsiteY32" fmla="*/ 0 h 73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89565" h="735557">
                <a:moveTo>
                  <a:pt x="1189565" y="0"/>
                </a:moveTo>
                <a:cubicBezTo>
                  <a:pt x="1177208" y="20595"/>
                  <a:pt x="1165224" y="41417"/>
                  <a:pt x="1152495" y="61784"/>
                </a:cubicBezTo>
                <a:cubicBezTo>
                  <a:pt x="1144624" y="74378"/>
                  <a:pt x="1131689" y="84526"/>
                  <a:pt x="1127781" y="98854"/>
                </a:cubicBezTo>
                <a:cubicBezTo>
                  <a:pt x="1119044" y="130892"/>
                  <a:pt x="1120884" y="164952"/>
                  <a:pt x="1115425" y="197708"/>
                </a:cubicBezTo>
                <a:cubicBezTo>
                  <a:pt x="1112633" y="214460"/>
                  <a:pt x="1107734" y="230806"/>
                  <a:pt x="1103068" y="247135"/>
                </a:cubicBezTo>
                <a:cubicBezTo>
                  <a:pt x="1099490" y="259659"/>
                  <a:pt x="1098848" y="274034"/>
                  <a:pt x="1090711" y="284205"/>
                </a:cubicBezTo>
                <a:cubicBezTo>
                  <a:pt x="1081434" y="295802"/>
                  <a:pt x="1065998" y="300681"/>
                  <a:pt x="1053641" y="308919"/>
                </a:cubicBezTo>
                <a:cubicBezTo>
                  <a:pt x="1045403" y="321276"/>
                  <a:pt x="1039428" y="335488"/>
                  <a:pt x="1028927" y="345989"/>
                </a:cubicBezTo>
                <a:cubicBezTo>
                  <a:pt x="1018426" y="356490"/>
                  <a:pt x="1001636" y="359526"/>
                  <a:pt x="991857" y="370703"/>
                </a:cubicBezTo>
                <a:cubicBezTo>
                  <a:pt x="937583" y="432730"/>
                  <a:pt x="955514" y="465194"/>
                  <a:pt x="868289" y="494270"/>
                </a:cubicBezTo>
                <a:cubicBezTo>
                  <a:pt x="843576" y="502508"/>
                  <a:pt x="819422" y="512666"/>
                  <a:pt x="794149" y="518984"/>
                </a:cubicBezTo>
                <a:cubicBezTo>
                  <a:pt x="778308" y="522944"/>
                  <a:pt x="725383" y="534832"/>
                  <a:pt x="707652" y="543697"/>
                </a:cubicBezTo>
                <a:cubicBezTo>
                  <a:pt x="694369" y="550339"/>
                  <a:pt x="683864" y="561769"/>
                  <a:pt x="670581" y="568411"/>
                </a:cubicBezTo>
                <a:cubicBezTo>
                  <a:pt x="616795" y="595304"/>
                  <a:pt x="644087" y="562621"/>
                  <a:pt x="584084" y="605481"/>
                </a:cubicBezTo>
                <a:cubicBezTo>
                  <a:pt x="569864" y="615638"/>
                  <a:pt x="562290" y="634064"/>
                  <a:pt x="547014" y="642551"/>
                </a:cubicBezTo>
                <a:cubicBezTo>
                  <a:pt x="522400" y="656226"/>
                  <a:pt x="455355" y="671644"/>
                  <a:pt x="423446" y="679622"/>
                </a:cubicBezTo>
                <a:cubicBezTo>
                  <a:pt x="284555" y="772215"/>
                  <a:pt x="362713" y="730485"/>
                  <a:pt x="3316" y="691978"/>
                </a:cubicBezTo>
                <a:cubicBezTo>
                  <a:pt x="-11451" y="690396"/>
                  <a:pt x="27104" y="673907"/>
                  <a:pt x="40387" y="667265"/>
                </a:cubicBezTo>
                <a:cubicBezTo>
                  <a:pt x="170872" y="602023"/>
                  <a:pt x="-82146" y="761310"/>
                  <a:pt x="151597" y="605481"/>
                </a:cubicBezTo>
                <a:lnTo>
                  <a:pt x="188668" y="580767"/>
                </a:lnTo>
                <a:cubicBezTo>
                  <a:pt x="196906" y="568410"/>
                  <a:pt x="202880" y="554198"/>
                  <a:pt x="213381" y="543697"/>
                </a:cubicBezTo>
                <a:cubicBezTo>
                  <a:pt x="252166" y="504913"/>
                  <a:pt x="279915" y="516997"/>
                  <a:pt x="336949" y="506627"/>
                </a:cubicBezTo>
                <a:cubicBezTo>
                  <a:pt x="353658" y="503589"/>
                  <a:pt x="369723" y="497601"/>
                  <a:pt x="386376" y="494270"/>
                </a:cubicBezTo>
                <a:cubicBezTo>
                  <a:pt x="410944" y="489356"/>
                  <a:pt x="435866" y="486395"/>
                  <a:pt x="460516" y="481913"/>
                </a:cubicBezTo>
                <a:cubicBezTo>
                  <a:pt x="481180" y="478156"/>
                  <a:pt x="501705" y="473676"/>
                  <a:pt x="522300" y="469557"/>
                </a:cubicBezTo>
                <a:cubicBezTo>
                  <a:pt x="538776" y="461319"/>
                  <a:pt x="554252" y="450668"/>
                  <a:pt x="571727" y="444843"/>
                </a:cubicBezTo>
                <a:cubicBezTo>
                  <a:pt x="603949" y="434102"/>
                  <a:pt x="638359" y="430871"/>
                  <a:pt x="670581" y="420130"/>
                </a:cubicBezTo>
                <a:lnTo>
                  <a:pt x="707652" y="407773"/>
                </a:lnTo>
                <a:cubicBezTo>
                  <a:pt x="720009" y="399535"/>
                  <a:pt x="735445" y="394656"/>
                  <a:pt x="744722" y="383059"/>
                </a:cubicBezTo>
                <a:cubicBezTo>
                  <a:pt x="752859" y="372888"/>
                  <a:pt x="751254" y="357639"/>
                  <a:pt x="757079" y="345989"/>
                </a:cubicBezTo>
                <a:cubicBezTo>
                  <a:pt x="804987" y="250174"/>
                  <a:pt x="763089" y="365026"/>
                  <a:pt x="794149" y="271849"/>
                </a:cubicBezTo>
                <a:cubicBezTo>
                  <a:pt x="790030" y="205946"/>
                  <a:pt x="788705" y="139809"/>
                  <a:pt x="781792" y="74140"/>
                </a:cubicBezTo>
                <a:cubicBezTo>
                  <a:pt x="765527" y="-80371"/>
                  <a:pt x="769435" y="150388"/>
                  <a:pt x="769435" y="0"/>
                </a:cubicBezTo>
              </a:path>
            </a:pathLst>
          </a:custGeom>
          <a:solidFill>
            <a:srgbClr val="18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0BE6E7-E38F-4D53-AE0F-64E157584E6F}"/>
              </a:ext>
            </a:extLst>
          </p:cNvPr>
          <p:cNvSpPr/>
          <p:nvPr/>
        </p:nvSpPr>
        <p:spPr>
          <a:xfrm>
            <a:off x="9687114" y="4226107"/>
            <a:ext cx="624530" cy="847082"/>
          </a:xfrm>
          <a:custGeom>
            <a:avLst/>
            <a:gdLst>
              <a:gd name="connsiteX0" fmla="*/ 0 w 482820"/>
              <a:gd name="connsiteY0" fmla="*/ 11220 h 847082"/>
              <a:gd name="connsiteX1" fmla="*/ 11220 w 482820"/>
              <a:gd name="connsiteY1" fmla="*/ 381468 h 847082"/>
              <a:gd name="connsiteX2" fmla="*/ 16830 w 482820"/>
              <a:gd name="connsiteY2" fmla="*/ 460005 h 847082"/>
              <a:gd name="connsiteX3" fmla="*/ 28049 w 482820"/>
              <a:gd name="connsiteY3" fmla="*/ 521713 h 847082"/>
              <a:gd name="connsiteX4" fmla="*/ 39269 w 482820"/>
              <a:gd name="connsiteY4" fmla="*/ 600250 h 847082"/>
              <a:gd name="connsiteX5" fmla="*/ 50488 w 482820"/>
              <a:gd name="connsiteY5" fmla="*/ 650739 h 847082"/>
              <a:gd name="connsiteX6" fmla="*/ 61708 w 482820"/>
              <a:gd name="connsiteY6" fmla="*/ 701227 h 847082"/>
              <a:gd name="connsiteX7" fmla="*/ 67318 w 482820"/>
              <a:gd name="connsiteY7" fmla="*/ 729276 h 847082"/>
              <a:gd name="connsiteX8" fmla="*/ 72928 w 482820"/>
              <a:gd name="connsiteY8" fmla="*/ 751715 h 847082"/>
              <a:gd name="connsiteX9" fmla="*/ 89757 w 482820"/>
              <a:gd name="connsiteY9" fmla="*/ 813423 h 847082"/>
              <a:gd name="connsiteX10" fmla="*/ 100977 w 482820"/>
              <a:gd name="connsiteY10" fmla="*/ 830253 h 847082"/>
              <a:gd name="connsiteX11" fmla="*/ 117806 w 482820"/>
              <a:gd name="connsiteY11" fmla="*/ 835863 h 847082"/>
              <a:gd name="connsiteX12" fmla="*/ 134636 w 482820"/>
              <a:gd name="connsiteY12" fmla="*/ 847082 h 847082"/>
              <a:gd name="connsiteX13" fmla="*/ 162685 w 482820"/>
              <a:gd name="connsiteY13" fmla="*/ 841472 h 847082"/>
              <a:gd name="connsiteX14" fmla="*/ 201954 w 482820"/>
              <a:gd name="connsiteY14" fmla="*/ 835863 h 847082"/>
              <a:gd name="connsiteX15" fmla="*/ 235612 w 482820"/>
              <a:gd name="connsiteY15" fmla="*/ 807814 h 847082"/>
              <a:gd name="connsiteX16" fmla="*/ 291711 w 482820"/>
              <a:gd name="connsiteY16" fmla="*/ 779764 h 847082"/>
              <a:gd name="connsiteX17" fmla="*/ 342199 w 482820"/>
              <a:gd name="connsiteY17" fmla="*/ 740496 h 847082"/>
              <a:gd name="connsiteX18" fmla="*/ 364638 w 482820"/>
              <a:gd name="connsiteY18" fmla="*/ 706837 h 847082"/>
              <a:gd name="connsiteX19" fmla="*/ 398297 w 482820"/>
              <a:gd name="connsiteY19" fmla="*/ 684398 h 847082"/>
              <a:gd name="connsiteX20" fmla="*/ 409517 w 482820"/>
              <a:gd name="connsiteY20" fmla="*/ 667568 h 847082"/>
              <a:gd name="connsiteX21" fmla="*/ 415127 w 482820"/>
              <a:gd name="connsiteY21" fmla="*/ 650739 h 847082"/>
              <a:gd name="connsiteX22" fmla="*/ 431956 w 482820"/>
              <a:gd name="connsiteY22" fmla="*/ 639519 h 847082"/>
              <a:gd name="connsiteX23" fmla="*/ 443176 w 482820"/>
              <a:gd name="connsiteY23" fmla="*/ 617080 h 847082"/>
              <a:gd name="connsiteX24" fmla="*/ 476835 w 482820"/>
              <a:gd name="connsiteY24" fmla="*/ 594641 h 847082"/>
              <a:gd name="connsiteX25" fmla="*/ 482444 w 482820"/>
              <a:gd name="connsiteY25" fmla="*/ 577811 h 847082"/>
              <a:gd name="connsiteX26" fmla="*/ 465615 w 482820"/>
              <a:gd name="connsiteY26" fmla="*/ 560982 h 847082"/>
              <a:gd name="connsiteX27" fmla="*/ 437566 w 482820"/>
              <a:gd name="connsiteY27" fmla="*/ 532933 h 847082"/>
              <a:gd name="connsiteX28" fmla="*/ 426346 w 482820"/>
              <a:gd name="connsiteY28" fmla="*/ 499274 h 847082"/>
              <a:gd name="connsiteX29" fmla="*/ 420736 w 482820"/>
              <a:gd name="connsiteY29" fmla="*/ 482444 h 847082"/>
              <a:gd name="connsiteX30" fmla="*/ 403907 w 482820"/>
              <a:gd name="connsiteY30" fmla="*/ 465615 h 847082"/>
              <a:gd name="connsiteX31" fmla="*/ 375858 w 482820"/>
              <a:gd name="connsiteY31" fmla="*/ 443176 h 847082"/>
              <a:gd name="connsiteX32" fmla="*/ 359028 w 482820"/>
              <a:gd name="connsiteY32" fmla="*/ 431956 h 847082"/>
              <a:gd name="connsiteX33" fmla="*/ 342199 w 482820"/>
              <a:gd name="connsiteY33" fmla="*/ 465615 h 847082"/>
              <a:gd name="connsiteX34" fmla="*/ 302930 w 482820"/>
              <a:gd name="connsiteY34" fmla="*/ 510493 h 847082"/>
              <a:gd name="connsiteX35" fmla="*/ 274881 w 482820"/>
              <a:gd name="connsiteY35" fmla="*/ 538542 h 847082"/>
              <a:gd name="connsiteX36" fmla="*/ 263661 w 482820"/>
              <a:gd name="connsiteY36" fmla="*/ 555372 h 847082"/>
              <a:gd name="connsiteX37" fmla="*/ 246832 w 482820"/>
              <a:gd name="connsiteY37" fmla="*/ 560982 h 847082"/>
              <a:gd name="connsiteX38" fmla="*/ 207563 w 482820"/>
              <a:gd name="connsiteY38" fmla="*/ 566591 h 847082"/>
              <a:gd name="connsiteX39" fmla="*/ 185124 w 482820"/>
              <a:gd name="connsiteY39" fmla="*/ 560982 h 847082"/>
              <a:gd name="connsiteX40" fmla="*/ 173904 w 482820"/>
              <a:gd name="connsiteY40" fmla="*/ 544152 h 847082"/>
              <a:gd name="connsiteX41" fmla="*/ 162685 w 482820"/>
              <a:gd name="connsiteY41" fmla="*/ 499274 h 847082"/>
              <a:gd name="connsiteX42" fmla="*/ 168295 w 482820"/>
              <a:gd name="connsiteY42" fmla="*/ 364638 h 847082"/>
              <a:gd name="connsiteX43" fmla="*/ 185124 w 482820"/>
              <a:gd name="connsiteY43" fmla="*/ 297320 h 847082"/>
              <a:gd name="connsiteX44" fmla="*/ 190734 w 482820"/>
              <a:gd name="connsiteY44" fmla="*/ 274881 h 847082"/>
              <a:gd name="connsiteX45" fmla="*/ 196344 w 482820"/>
              <a:gd name="connsiteY45" fmla="*/ 246832 h 847082"/>
              <a:gd name="connsiteX46" fmla="*/ 201954 w 482820"/>
              <a:gd name="connsiteY46" fmla="*/ 230003 h 847082"/>
              <a:gd name="connsiteX47" fmla="*/ 207563 w 482820"/>
              <a:gd name="connsiteY47" fmla="*/ 207563 h 847082"/>
              <a:gd name="connsiteX48" fmla="*/ 213173 w 482820"/>
              <a:gd name="connsiteY48" fmla="*/ 89757 h 847082"/>
              <a:gd name="connsiteX49" fmla="*/ 224393 w 482820"/>
              <a:gd name="connsiteY49" fmla="*/ 56098 h 847082"/>
              <a:gd name="connsiteX50" fmla="*/ 235612 w 482820"/>
              <a:gd name="connsiteY50" fmla="*/ 22439 h 847082"/>
              <a:gd name="connsiteX51" fmla="*/ 241222 w 482820"/>
              <a:gd name="connsiteY51" fmla="*/ 0 h 84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82820" h="847082">
                <a:moveTo>
                  <a:pt x="0" y="11220"/>
                </a:moveTo>
                <a:cubicBezTo>
                  <a:pt x="13875" y="219333"/>
                  <a:pt x="-1454" y="-30433"/>
                  <a:pt x="11220" y="381468"/>
                </a:cubicBezTo>
                <a:cubicBezTo>
                  <a:pt x="12027" y="407701"/>
                  <a:pt x="14454" y="433867"/>
                  <a:pt x="16830" y="460005"/>
                </a:cubicBezTo>
                <a:cubicBezTo>
                  <a:pt x="20795" y="503619"/>
                  <a:pt x="18604" y="493379"/>
                  <a:pt x="28049" y="521713"/>
                </a:cubicBezTo>
                <a:cubicBezTo>
                  <a:pt x="31789" y="547892"/>
                  <a:pt x="32855" y="574595"/>
                  <a:pt x="39269" y="600250"/>
                </a:cubicBezTo>
                <a:cubicBezTo>
                  <a:pt x="50076" y="643476"/>
                  <a:pt x="39801" y="600864"/>
                  <a:pt x="50488" y="650739"/>
                </a:cubicBezTo>
                <a:cubicBezTo>
                  <a:pt x="54100" y="667596"/>
                  <a:pt x="58096" y="684370"/>
                  <a:pt x="61708" y="701227"/>
                </a:cubicBezTo>
                <a:cubicBezTo>
                  <a:pt x="63706" y="710550"/>
                  <a:pt x="65250" y="719968"/>
                  <a:pt x="67318" y="729276"/>
                </a:cubicBezTo>
                <a:cubicBezTo>
                  <a:pt x="68991" y="736802"/>
                  <a:pt x="71255" y="744189"/>
                  <a:pt x="72928" y="751715"/>
                </a:cubicBezTo>
                <a:cubicBezTo>
                  <a:pt x="76440" y="767519"/>
                  <a:pt x="81002" y="800290"/>
                  <a:pt x="89757" y="813423"/>
                </a:cubicBezTo>
                <a:cubicBezTo>
                  <a:pt x="93497" y="819033"/>
                  <a:pt x="95712" y="826041"/>
                  <a:pt x="100977" y="830253"/>
                </a:cubicBezTo>
                <a:cubicBezTo>
                  <a:pt x="105594" y="833947"/>
                  <a:pt x="112517" y="833219"/>
                  <a:pt x="117806" y="835863"/>
                </a:cubicBezTo>
                <a:cubicBezTo>
                  <a:pt x="123836" y="838878"/>
                  <a:pt x="129026" y="843342"/>
                  <a:pt x="134636" y="847082"/>
                </a:cubicBezTo>
                <a:cubicBezTo>
                  <a:pt x="143986" y="845212"/>
                  <a:pt x="153280" y="843039"/>
                  <a:pt x="162685" y="841472"/>
                </a:cubicBezTo>
                <a:cubicBezTo>
                  <a:pt x="175728" y="839298"/>
                  <a:pt x="189289" y="839662"/>
                  <a:pt x="201954" y="835863"/>
                </a:cubicBezTo>
                <a:cubicBezTo>
                  <a:pt x="215937" y="831668"/>
                  <a:pt x="225131" y="815966"/>
                  <a:pt x="235612" y="807814"/>
                </a:cubicBezTo>
                <a:cubicBezTo>
                  <a:pt x="267250" y="783206"/>
                  <a:pt x="261013" y="787439"/>
                  <a:pt x="291711" y="779764"/>
                </a:cubicBezTo>
                <a:cubicBezTo>
                  <a:pt x="311284" y="766715"/>
                  <a:pt x="328005" y="758745"/>
                  <a:pt x="342199" y="740496"/>
                </a:cubicBezTo>
                <a:cubicBezTo>
                  <a:pt x="350478" y="729852"/>
                  <a:pt x="353418" y="714317"/>
                  <a:pt x="364638" y="706837"/>
                </a:cubicBezTo>
                <a:lnTo>
                  <a:pt x="398297" y="684398"/>
                </a:lnTo>
                <a:cubicBezTo>
                  <a:pt x="402037" y="678788"/>
                  <a:pt x="406502" y="673599"/>
                  <a:pt x="409517" y="667568"/>
                </a:cubicBezTo>
                <a:cubicBezTo>
                  <a:pt x="412162" y="662279"/>
                  <a:pt x="411433" y="655356"/>
                  <a:pt x="415127" y="650739"/>
                </a:cubicBezTo>
                <a:cubicBezTo>
                  <a:pt x="419339" y="645474"/>
                  <a:pt x="426346" y="643259"/>
                  <a:pt x="431956" y="639519"/>
                </a:cubicBezTo>
                <a:cubicBezTo>
                  <a:pt x="435696" y="632039"/>
                  <a:pt x="437263" y="622993"/>
                  <a:pt x="443176" y="617080"/>
                </a:cubicBezTo>
                <a:cubicBezTo>
                  <a:pt x="452711" y="607545"/>
                  <a:pt x="476835" y="594641"/>
                  <a:pt x="476835" y="594641"/>
                </a:cubicBezTo>
                <a:cubicBezTo>
                  <a:pt x="478705" y="589031"/>
                  <a:pt x="484314" y="583421"/>
                  <a:pt x="482444" y="577811"/>
                </a:cubicBezTo>
                <a:cubicBezTo>
                  <a:pt x="479935" y="570285"/>
                  <a:pt x="470694" y="567077"/>
                  <a:pt x="465615" y="560982"/>
                </a:cubicBezTo>
                <a:cubicBezTo>
                  <a:pt x="442241" y="532933"/>
                  <a:pt x="468419" y="553501"/>
                  <a:pt x="437566" y="532933"/>
                </a:cubicBezTo>
                <a:lnTo>
                  <a:pt x="426346" y="499274"/>
                </a:lnTo>
                <a:cubicBezTo>
                  <a:pt x="424476" y="493664"/>
                  <a:pt x="424917" y="486625"/>
                  <a:pt x="420736" y="482444"/>
                </a:cubicBezTo>
                <a:cubicBezTo>
                  <a:pt x="415126" y="476834"/>
                  <a:pt x="408986" y="471710"/>
                  <a:pt x="403907" y="465615"/>
                </a:cubicBezTo>
                <a:cubicBezTo>
                  <a:pt x="384388" y="442192"/>
                  <a:pt x="403485" y="452384"/>
                  <a:pt x="375858" y="443176"/>
                </a:cubicBezTo>
                <a:cubicBezTo>
                  <a:pt x="370248" y="439436"/>
                  <a:pt x="365639" y="430634"/>
                  <a:pt x="359028" y="431956"/>
                </a:cubicBezTo>
                <a:cubicBezTo>
                  <a:pt x="349690" y="433823"/>
                  <a:pt x="345414" y="459828"/>
                  <a:pt x="342199" y="465615"/>
                </a:cubicBezTo>
                <a:cubicBezTo>
                  <a:pt x="322949" y="500265"/>
                  <a:pt x="327515" y="494104"/>
                  <a:pt x="302930" y="510493"/>
                </a:cubicBezTo>
                <a:cubicBezTo>
                  <a:pt x="273015" y="555369"/>
                  <a:pt x="312277" y="501147"/>
                  <a:pt x="274881" y="538542"/>
                </a:cubicBezTo>
                <a:cubicBezTo>
                  <a:pt x="270113" y="543309"/>
                  <a:pt x="268926" y="551160"/>
                  <a:pt x="263661" y="555372"/>
                </a:cubicBezTo>
                <a:cubicBezTo>
                  <a:pt x="259044" y="559066"/>
                  <a:pt x="252630" y="559822"/>
                  <a:pt x="246832" y="560982"/>
                </a:cubicBezTo>
                <a:cubicBezTo>
                  <a:pt x="233866" y="563575"/>
                  <a:pt x="220653" y="564721"/>
                  <a:pt x="207563" y="566591"/>
                </a:cubicBezTo>
                <a:cubicBezTo>
                  <a:pt x="200083" y="564721"/>
                  <a:pt x="191539" y="565259"/>
                  <a:pt x="185124" y="560982"/>
                </a:cubicBezTo>
                <a:cubicBezTo>
                  <a:pt x="179514" y="557242"/>
                  <a:pt x="176919" y="550183"/>
                  <a:pt x="173904" y="544152"/>
                </a:cubicBezTo>
                <a:cubicBezTo>
                  <a:pt x="168156" y="532655"/>
                  <a:pt x="164818" y="509937"/>
                  <a:pt x="162685" y="499274"/>
                </a:cubicBezTo>
                <a:cubicBezTo>
                  <a:pt x="164555" y="454395"/>
                  <a:pt x="165307" y="409456"/>
                  <a:pt x="168295" y="364638"/>
                </a:cubicBezTo>
                <a:cubicBezTo>
                  <a:pt x="170964" y="324599"/>
                  <a:pt x="175385" y="336274"/>
                  <a:pt x="185124" y="297320"/>
                </a:cubicBezTo>
                <a:cubicBezTo>
                  <a:pt x="186994" y="289840"/>
                  <a:pt x="189061" y="282407"/>
                  <a:pt x="190734" y="274881"/>
                </a:cubicBezTo>
                <a:cubicBezTo>
                  <a:pt x="192802" y="265573"/>
                  <a:pt x="194031" y="256082"/>
                  <a:pt x="196344" y="246832"/>
                </a:cubicBezTo>
                <a:cubicBezTo>
                  <a:pt x="197778" y="241095"/>
                  <a:pt x="200330" y="235689"/>
                  <a:pt x="201954" y="230003"/>
                </a:cubicBezTo>
                <a:cubicBezTo>
                  <a:pt x="204072" y="222589"/>
                  <a:pt x="205693" y="215043"/>
                  <a:pt x="207563" y="207563"/>
                </a:cubicBezTo>
                <a:cubicBezTo>
                  <a:pt x="209433" y="168294"/>
                  <a:pt x="208831" y="128830"/>
                  <a:pt x="213173" y="89757"/>
                </a:cubicBezTo>
                <a:cubicBezTo>
                  <a:pt x="214479" y="78003"/>
                  <a:pt x="220653" y="67318"/>
                  <a:pt x="224393" y="56098"/>
                </a:cubicBezTo>
                <a:lnTo>
                  <a:pt x="235612" y="22439"/>
                </a:lnTo>
                <a:cubicBezTo>
                  <a:pt x="241813" y="3834"/>
                  <a:pt x="241222" y="11524"/>
                  <a:pt x="241222" y="0"/>
                </a:cubicBezTo>
              </a:path>
            </a:pathLst>
          </a:custGeom>
          <a:solidFill>
            <a:srgbClr val="18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760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tify Logo Png - Free Transparent PNG Logos">
            <a:extLst>
              <a:ext uri="{FF2B5EF4-FFF2-40B4-BE49-F238E27FC236}">
                <a16:creationId xmlns:a16="http://schemas.microsoft.com/office/drawing/2014/main" id="{E14C7E19-E5DD-43EA-AF36-8A9AF586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80" y="162046"/>
            <a:ext cx="1104363" cy="11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8CA757-4DCD-4429-8C61-1D09C7A81C23}"/>
              </a:ext>
            </a:extLst>
          </p:cNvPr>
          <p:cNvSpPr/>
          <p:nvPr/>
        </p:nvSpPr>
        <p:spPr>
          <a:xfrm>
            <a:off x="0" y="1367915"/>
            <a:ext cx="12192000" cy="48067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8A107-EAF7-46F2-9C22-56E33B155D0C}"/>
              </a:ext>
            </a:extLst>
          </p:cNvPr>
          <p:cNvSpPr txBox="1"/>
          <p:nvPr/>
        </p:nvSpPr>
        <p:spPr>
          <a:xfrm>
            <a:off x="1125724" y="415307"/>
            <a:ext cx="9911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Yoni’s Streaming Playlists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1CC25-CACC-494C-9795-124348914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5" r="54674" b="50377"/>
          <a:stretch/>
        </p:blipFill>
        <p:spPr>
          <a:xfrm>
            <a:off x="-44839" y="1796519"/>
            <a:ext cx="3796834" cy="3769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36F45-AAA2-4B8C-9724-2EE897FC4E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461" r="53131" b="4905"/>
          <a:stretch/>
        </p:blipFill>
        <p:spPr>
          <a:xfrm>
            <a:off x="7102135" y="1715674"/>
            <a:ext cx="4881361" cy="4037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EC5CC-F321-4B67-8DEF-137A9D3BF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58" t="49529" r="13126" b="460"/>
          <a:stretch/>
        </p:blipFill>
        <p:spPr>
          <a:xfrm>
            <a:off x="4003829" y="1715674"/>
            <a:ext cx="3874825" cy="39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2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86716" y="1820962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1621442" y="1820962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3276557" y="1820962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4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7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87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AVIRA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B6EACD-602A-491F-8C44-C01AF7632BD1}"/>
              </a:ext>
            </a:extLst>
          </p:cNvPr>
          <p:cNvGrpSpPr/>
          <p:nvPr/>
        </p:nvGrpSpPr>
        <p:grpSpPr>
          <a:xfrm>
            <a:off x="7331125" y="2563510"/>
            <a:ext cx="4181369" cy="2453642"/>
            <a:chOff x="7231390" y="1084247"/>
            <a:chExt cx="4805276" cy="27746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BC2596-A7A6-459B-AE8A-31E62E75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1390" y="1084247"/>
              <a:ext cx="4805276" cy="277463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6DE5D6-9E40-4173-A280-AA350AC48034}"/>
                </a:ext>
              </a:extLst>
            </p:cNvPr>
            <p:cNvSpPr/>
            <p:nvPr/>
          </p:nvSpPr>
          <p:spPr>
            <a:xfrm>
              <a:off x="7345465" y="1351482"/>
              <a:ext cx="1208892" cy="42227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atin typeface="Open Sans" panose="020B0606030504020204" pitchFamily="34" charset="0"/>
                <a:ea typeface="Open Sans" panose="020B0606030504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138511-30DC-4210-9664-E4E4D31B6B2F}"/>
              </a:ext>
            </a:extLst>
          </p:cNvPr>
          <p:cNvSpPr txBox="1"/>
          <p:nvPr/>
        </p:nvSpPr>
        <p:spPr>
          <a:xfrm>
            <a:off x="286716" y="1177699"/>
            <a:ext cx="4591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our Network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C52D6C-66A4-4AFE-A257-8ED702967AE5}"/>
              </a:ext>
            </a:extLst>
          </p:cNvPr>
          <p:cNvSpPr txBox="1"/>
          <p:nvPr/>
        </p:nvSpPr>
        <p:spPr>
          <a:xfrm>
            <a:off x="-6933" y="2522522"/>
            <a:ext cx="83935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44 artists remaining after filtering</a:t>
            </a:r>
            <a:endParaRPr lang="he-IL" sz="2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EC3C77-D2F3-44C5-9279-1E4D7FCCDCE4}"/>
              </a:ext>
            </a:extLst>
          </p:cNvPr>
          <p:cNvSpPr txBox="1"/>
          <p:nvPr/>
        </p:nvSpPr>
        <p:spPr>
          <a:xfrm>
            <a:off x="62789" y="3423879"/>
            <a:ext cx="7102577" cy="1851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define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NODES from 2 sources</a:t>
            </a:r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Related artists/fans also like </a:t>
            </a:r>
          </a:p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 artists</a:t>
            </a:r>
          </a:p>
        </p:txBody>
      </p:sp>
    </p:spTree>
    <p:extLst>
      <p:ext uri="{BB962C8B-B14F-4D97-AF65-F5344CB8AC3E}">
        <p14:creationId xmlns:p14="http://schemas.microsoft.com/office/powerpoint/2010/main" val="31866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86716" y="1820962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1621442" y="1820962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3276557" y="1820962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4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7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87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AVIRA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B6EACD-602A-491F-8C44-C01AF7632BD1}"/>
              </a:ext>
            </a:extLst>
          </p:cNvPr>
          <p:cNvGrpSpPr/>
          <p:nvPr/>
        </p:nvGrpSpPr>
        <p:grpSpPr>
          <a:xfrm>
            <a:off x="7331125" y="2563510"/>
            <a:ext cx="4181369" cy="2453642"/>
            <a:chOff x="7231390" y="1084247"/>
            <a:chExt cx="4805276" cy="27746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BC2596-A7A6-459B-AE8A-31E62E75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31390" y="1084247"/>
              <a:ext cx="4805276" cy="277463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6DE5D6-9E40-4173-A280-AA350AC48034}"/>
                </a:ext>
              </a:extLst>
            </p:cNvPr>
            <p:cNvSpPr/>
            <p:nvPr/>
          </p:nvSpPr>
          <p:spPr>
            <a:xfrm>
              <a:off x="7345465" y="1351482"/>
              <a:ext cx="1208892" cy="42227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latin typeface="Open Sans" panose="020B0606030504020204" pitchFamily="34" charset="0"/>
                <a:ea typeface="Open Sans" panose="020B060603050402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138511-30DC-4210-9664-E4E4D31B6B2F}"/>
              </a:ext>
            </a:extLst>
          </p:cNvPr>
          <p:cNvSpPr txBox="1"/>
          <p:nvPr/>
        </p:nvSpPr>
        <p:spPr>
          <a:xfrm>
            <a:off x="286716" y="1177699"/>
            <a:ext cx="4591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our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EC3C77-D2F3-44C5-9279-1E4D7FCCDCE4}"/>
              </a:ext>
            </a:extLst>
          </p:cNvPr>
          <p:cNvSpPr txBox="1"/>
          <p:nvPr/>
        </p:nvSpPr>
        <p:spPr>
          <a:xfrm>
            <a:off x="177286" y="2563510"/>
            <a:ext cx="7102577" cy="262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EDGES will be defined by ”Fans also like” 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calculating edges weights with: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Genre score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songs score</a:t>
            </a:r>
            <a:endParaRPr lang="en-US" sz="20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4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6656973-2305-4AAD-BE45-C00DA527A8EA}"/>
              </a:ext>
            </a:extLst>
          </p:cNvPr>
          <p:cNvSpPr txBox="1"/>
          <p:nvPr/>
        </p:nvSpPr>
        <p:spPr>
          <a:xfrm>
            <a:off x="5291333" y="1042065"/>
            <a:ext cx="2339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Spotify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ea typeface="Roboto Th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B7AB70-0EE4-4C8C-9EF2-A33AE92551D4}"/>
              </a:ext>
            </a:extLst>
          </p:cNvPr>
          <p:cNvSpPr/>
          <p:nvPr/>
        </p:nvSpPr>
        <p:spPr>
          <a:xfrm>
            <a:off x="3920835" y="2513334"/>
            <a:ext cx="4350329" cy="63103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12700">
            <a:solidFill>
              <a:srgbClr val="E9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5D61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Yoni.cohen@gmail.com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9FC138-A7B4-4DD3-A54D-34CCA40840C5}"/>
              </a:ext>
            </a:extLst>
          </p:cNvPr>
          <p:cNvSpPr/>
          <p:nvPr/>
        </p:nvSpPr>
        <p:spPr>
          <a:xfrm>
            <a:off x="3920834" y="3426188"/>
            <a:ext cx="4350329" cy="631030"/>
          </a:xfrm>
          <a:prstGeom prst="roundRect">
            <a:avLst>
              <a:gd name="adj" fmla="val 5129"/>
            </a:avLst>
          </a:prstGeom>
          <a:solidFill>
            <a:schemeClr val="bg1"/>
          </a:solidFill>
          <a:ln w="12700">
            <a:solidFill>
              <a:srgbClr val="E9E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5D61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**************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EF4101-B62D-4E1C-A7F5-45F3111F6455}"/>
              </a:ext>
            </a:extLst>
          </p:cNvPr>
          <p:cNvSpPr/>
          <p:nvPr/>
        </p:nvSpPr>
        <p:spPr>
          <a:xfrm>
            <a:off x="3920834" y="4544231"/>
            <a:ext cx="4336475" cy="555222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D83E81-281F-4025-9C58-874A8F1B1559}"/>
              </a:ext>
            </a:extLst>
          </p:cNvPr>
          <p:cNvSpPr txBox="1"/>
          <p:nvPr/>
        </p:nvSpPr>
        <p:spPr>
          <a:xfrm>
            <a:off x="4560742" y="5508158"/>
            <a:ext cx="307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ED760"/>
                </a:solidFill>
                <a:latin typeface="Roboto Th" pitchFamily="2" charset="0"/>
                <a:ea typeface="Roboto Th" pitchFamily="2" charset="0"/>
                <a:cs typeface="Arial" panose="020B0604020202020204" pitchFamily="34" charset="0"/>
              </a:rPr>
              <a:t>Forgot password? Sign up for Spotify</a:t>
            </a: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79DF0ADC-CFD2-4248-BFB7-21601D829D2A}"/>
              </a:ext>
            </a:extLst>
          </p:cNvPr>
          <p:cNvSpPr/>
          <p:nvPr/>
        </p:nvSpPr>
        <p:spPr>
          <a:xfrm>
            <a:off x="9135879" y="3486988"/>
            <a:ext cx="5706094" cy="5359646"/>
          </a:xfrm>
          <a:prstGeom prst="donut">
            <a:avLst>
              <a:gd name="adj" fmla="val 19186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32C20A26-274D-4ADA-99D9-D641C5B64061}"/>
              </a:ext>
            </a:extLst>
          </p:cNvPr>
          <p:cNvSpPr/>
          <p:nvPr/>
        </p:nvSpPr>
        <p:spPr>
          <a:xfrm>
            <a:off x="27237" y="-1323355"/>
            <a:ext cx="3028884" cy="2962754"/>
          </a:xfrm>
          <a:prstGeom prst="donut">
            <a:avLst>
              <a:gd name="adj" fmla="val 2232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 descr="Spotify Logo Png - Free Transparent PNG Logos">
            <a:extLst>
              <a:ext uri="{FF2B5EF4-FFF2-40B4-BE49-F238E27FC236}">
                <a16:creationId xmlns:a16="http://schemas.microsoft.com/office/drawing/2014/main" id="{0004C49B-B711-4611-A8BA-9D024231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868" y="872630"/>
            <a:ext cx="931465" cy="93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E24DDBB-E653-4B1A-9935-8CB92590B333}"/>
              </a:ext>
            </a:extLst>
          </p:cNvPr>
          <p:cNvSpPr/>
          <p:nvPr/>
        </p:nvSpPr>
        <p:spPr>
          <a:xfrm>
            <a:off x="3488475" y="548908"/>
            <a:ext cx="5215045" cy="5803641"/>
          </a:xfrm>
          <a:prstGeom prst="roundRect">
            <a:avLst>
              <a:gd name="adj" fmla="val 4858"/>
            </a:avLst>
          </a:prstGeom>
          <a:noFill/>
          <a:ln w="1905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3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A63BDF-8DAE-4855-9843-D9464739E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93" y="1266409"/>
            <a:ext cx="5968406" cy="5480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08A107-EAF7-46F2-9C22-56E33B155D0C}"/>
              </a:ext>
            </a:extLst>
          </p:cNvPr>
          <p:cNvSpPr txBox="1"/>
          <p:nvPr/>
        </p:nvSpPr>
        <p:spPr>
          <a:xfrm>
            <a:off x="2821636" y="354027"/>
            <a:ext cx="6239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our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CFDFB-5507-4A0C-AF78-AB77680C9654}"/>
              </a:ext>
            </a:extLst>
          </p:cNvPr>
          <p:cNvSpPr txBox="1"/>
          <p:nvPr/>
        </p:nvSpPr>
        <p:spPr>
          <a:xfrm>
            <a:off x="379379" y="1720840"/>
            <a:ext cx="512647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IL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see </a:t>
            </a:r>
            <a:r>
              <a:rPr lang="en-IL" sz="2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components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network is </a:t>
            </a:r>
            <a:r>
              <a:rPr lang="en-US" sz="2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significant 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giant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</a:t>
            </a:r>
            <a:r>
              <a:rPr lang="en-US" sz="2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degree 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ranks belongs to the </a:t>
            </a:r>
            <a:r>
              <a:rPr lang="en-US" sz="2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 artists</a:t>
            </a:r>
            <a:endParaRPr lang="en-IL" sz="2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4" descr="Spotify Logo Png - Free Transparent PNG Logos">
            <a:extLst>
              <a:ext uri="{FF2B5EF4-FFF2-40B4-BE49-F238E27FC236}">
                <a16:creationId xmlns:a16="http://schemas.microsoft.com/office/drawing/2014/main" id="{E14C7E19-E5DD-43EA-AF36-8A9AF586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80" y="162046"/>
            <a:ext cx="1104363" cy="11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E5B7E9-F6A9-4156-A87A-44EB4A00443C}"/>
              </a:ext>
            </a:extLst>
          </p:cNvPr>
          <p:cNvSpPr txBox="1"/>
          <p:nvPr/>
        </p:nvSpPr>
        <p:spPr>
          <a:xfrm>
            <a:off x="163152" y="5312284"/>
            <a:ext cx="6714303" cy="4462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3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will use only the giant component! </a:t>
            </a:r>
            <a:endParaRPr lang="he-IL" sz="2300" b="1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227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tify Logo Png - Free Transparent PNG Logos">
            <a:extLst>
              <a:ext uri="{FF2B5EF4-FFF2-40B4-BE49-F238E27FC236}">
                <a16:creationId xmlns:a16="http://schemas.microsoft.com/office/drawing/2014/main" id="{E14C7E19-E5DD-43EA-AF36-8A9AF586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380" y="162046"/>
            <a:ext cx="1104363" cy="11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5E49C9-3A71-4226-982B-F8695252A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9" y="1287210"/>
            <a:ext cx="5551629" cy="5147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79A79E-726D-49D1-93C4-0941CC138BB5}"/>
              </a:ext>
            </a:extLst>
          </p:cNvPr>
          <p:cNvSpPr txBox="1"/>
          <p:nvPr/>
        </p:nvSpPr>
        <p:spPr>
          <a:xfrm>
            <a:off x="7208943" y="3013501"/>
            <a:ext cx="5126476" cy="146444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Size of edges</a:t>
            </a:r>
            <a:r>
              <a:rPr lang="en-US" sz="2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degree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Colors by</a:t>
            </a:r>
            <a:r>
              <a:rPr lang="en-US" sz="2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modularity</a:t>
            </a:r>
            <a:endParaRPr lang="en-IL" sz="2400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F7110-2A38-43AA-9F94-87CAF110FEE9}"/>
              </a:ext>
            </a:extLst>
          </p:cNvPr>
          <p:cNvSpPr txBox="1"/>
          <p:nvPr/>
        </p:nvSpPr>
        <p:spPr>
          <a:xfrm>
            <a:off x="2821636" y="354027"/>
            <a:ext cx="6239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our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102D1-D0A0-4FB0-B756-6EBF77F37471}"/>
              </a:ext>
            </a:extLst>
          </p:cNvPr>
          <p:cNvSpPr txBox="1"/>
          <p:nvPr/>
        </p:nvSpPr>
        <p:spPr>
          <a:xfrm>
            <a:off x="6692202" y="4618618"/>
            <a:ext cx="49940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**(measures the strength of division</a:t>
            </a:r>
            <a:br>
              <a:rPr lang="en-US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a network into clusters)** </a:t>
            </a:r>
            <a:endParaRPr lang="he-IL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0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F844D3C-0BA1-4EA5-9615-F93F75E6F2DA}"/>
              </a:ext>
            </a:extLst>
          </p:cNvPr>
          <p:cNvSpPr txBox="1"/>
          <p:nvPr/>
        </p:nvSpPr>
        <p:spPr>
          <a:xfrm>
            <a:off x="483015" y="2610674"/>
            <a:ext cx="11162394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Measures:</a:t>
            </a:r>
          </a:p>
          <a:p>
            <a:pPr algn="just"/>
            <a:r>
              <a:rPr lang="en-US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Remaining only </a:t>
            </a: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related artists (so we not recommend on core artists) </a:t>
            </a:r>
            <a:endParaRPr lang="en-US" b="1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Degree </a:t>
            </a:r>
            <a:r>
              <a:rPr lang="en-US" sz="28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28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entrality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Betweenness centrality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Eigenvector </a:t>
            </a:r>
            <a:r>
              <a:rPr lang="en-US" sz="28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centrality</a:t>
            </a:r>
            <a:endParaRPr lang="en-US" sz="2800" b="1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1972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SHTE KOS MEIM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3C875FE-0E28-4B7E-A76D-1FEFC9F8479E}"/>
              </a:ext>
            </a:extLst>
          </p:cNvPr>
          <p:cNvSpPr/>
          <p:nvPr/>
        </p:nvSpPr>
        <p:spPr>
          <a:xfrm>
            <a:off x="2684089" y="1457446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3C9F25C-9F3C-4426-9556-EF243E2F66DF}"/>
              </a:ext>
            </a:extLst>
          </p:cNvPr>
          <p:cNvSpPr/>
          <p:nvPr/>
        </p:nvSpPr>
        <p:spPr>
          <a:xfrm>
            <a:off x="4018815" y="1457446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E886EA4-0423-4DE3-A397-D42742538146}"/>
              </a:ext>
            </a:extLst>
          </p:cNvPr>
          <p:cNvSpPr/>
          <p:nvPr/>
        </p:nvSpPr>
        <p:spPr>
          <a:xfrm>
            <a:off x="5673930" y="1457446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42" name="Picture 2" descr="Profile photo of Yoni Cohen">
            <a:extLst>
              <a:ext uri="{FF2B5EF4-FFF2-40B4-BE49-F238E27FC236}">
                <a16:creationId xmlns:a16="http://schemas.microsoft.com/office/drawing/2014/main" id="{05085ED1-660D-4906-937F-8998DCA8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43" y="774619"/>
            <a:ext cx="1386595" cy="138659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A19274D-A10B-47A9-8BC3-054166BF7696}"/>
              </a:ext>
            </a:extLst>
          </p:cNvPr>
          <p:cNvSpPr txBox="1"/>
          <p:nvPr/>
        </p:nvSpPr>
        <p:spPr>
          <a:xfrm>
            <a:off x="2422330" y="740397"/>
            <a:ext cx="8922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Potential New Artists To Listen To </a:t>
            </a:r>
            <a:endParaRPr lang="ko-KR" altLang="en-US" sz="3200" b="1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47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1972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SHTE KOS MEIM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19274D-A10B-47A9-8BC3-054166BF7696}"/>
              </a:ext>
            </a:extLst>
          </p:cNvPr>
          <p:cNvSpPr txBox="1"/>
          <p:nvPr/>
        </p:nvSpPr>
        <p:spPr>
          <a:xfrm>
            <a:off x="2289514" y="829942"/>
            <a:ext cx="7611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- </a:t>
            </a:r>
            <a:r>
              <a:rPr lang="en-US" sz="36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Degree </a:t>
            </a:r>
            <a:r>
              <a:rPr lang="en-US" sz="36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36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entrality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858A16-C9BA-4805-9785-F223FE155E51}"/>
              </a:ext>
            </a:extLst>
          </p:cNvPr>
          <p:cNvSpPr txBox="1"/>
          <p:nvPr/>
        </p:nvSpPr>
        <p:spPr>
          <a:xfrm>
            <a:off x="2720910" y="1561720"/>
            <a:ext cx="6305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The number of links incident upon a node</a:t>
            </a:r>
            <a:endParaRPr lang="he-IL" sz="2000" b="1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3938BF-E7EA-4444-8880-05E9D84A71FC}"/>
              </a:ext>
            </a:extLst>
          </p:cNvPr>
          <p:cNvSpPr txBox="1"/>
          <p:nvPr/>
        </p:nvSpPr>
        <p:spPr>
          <a:xfrm>
            <a:off x="2289514" y="2027669"/>
            <a:ext cx="826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node with 10 social connections would have a degree centrality of 10</a:t>
            </a:r>
            <a:endParaRPr lang="he-I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07389-0424-41BD-A00E-E90718872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781" y="2706039"/>
            <a:ext cx="8791402" cy="27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0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1972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SHTE KOS MEIM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19274D-A10B-47A9-8BC3-054166BF7696}"/>
              </a:ext>
            </a:extLst>
          </p:cNvPr>
          <p:cNvSpPr txBox="1"/>
          <p:nvPr/>
        </p:nvSpPr>
        <p:spPr>
          <a:xfrm>
            <a:off x="2019038" y="830482"/>
            <a:ext cx="8190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- </a:t>
            </a:r>
            <a:r>
              <a:rPr lang="en-US" sz="36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Betweenness Centrality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858A16-C9BA-4805-9785-F223FE155E51}"/>
              </a:ext>
            </a:extLst>
          </p:cNvPr>
          <p:cNvSpPr txBox="1"/>
          <p:nvPr/>
        </p:nvSpPr>
        <p:spPr>
          <a:xfrm>
            <a:off x="2388365" y="1439296"/>
            <a:ext cx="7390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20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aptures how much a given node is in-between others. </a:t>
            </a:r>
            <a:endParaRPr lang="he-IL" sz="2000" b="1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C6E37F-F4D7-42D2-A9CD-45DA2764FBCC}"/>
              </a:ext>
            </a:extLst>
          </p:cNvPr>
          <p:cNvSpPr txBox="1"/>
          <p:nvPr/>
        </p:nvSpPr>
        <p:spPr>
          <a:xfrm>
            <a:off x="1758054" y="1926016"/>
            <a:ext cx="8965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 will have a high betweenness centrality if it appears in many shortest paths</a:t>
            </a:r>
            <a:endParaRPr lang="he-I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54B6B-66EF-4F12-A7F0-95F68B3DD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594" y="2448220"/>
            <a:ext cx="9257101" cy="32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3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1972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SHTE KOS MEIM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A19274D-A10B-47A9-8BC3-054166BF7696}"/>
              </a:ext>
            </a:extLst>
          </p:cNvPr>
          <p:cNvSpPr txBox="1"/>
          <p:nvPr/>
        </p:nvSpPr>
        <p:spPr>
          <a:xfrm>
            <a:off x="2308851" y="709619"/>
            <a:ext cx="7611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– </a:t>
            </a:r>
            <a:r>
              <a:rPr lang="en-US" sz="36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Eigenvector </a:t>
            </a:r>
            <a:r>
              <a:rPr lang="en-US" sz="36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3600" b="1" i="0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entrality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E451EE-145E-410F-9171-D11BD1DE2BEC}"/>
              </a:ext>
            </a:extLst>
          </p:cNvPr>
          <p:cNvSpPr txBox="1"/>
          <p:nvPr/>
        </p:nvSpPr>
        <p:spPr>
          <a:xfrm>
            <a:off x="421198" y="1250764"/>
            <a:ext cx="11448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ED760"/>
                </a:solidFill>
              </a:rPr>
              <a:t>Measures a node’s importance while considering the importance of its neighbors</a:t>
            </a:r>
            <a:endParaRPr lang="he-IL" sz="2400" b="1" dirty="0">
              <a:solidFill>
                <a:srgbClr val="1ED7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20CC9-54BB-4DB3-942E-68E4D797E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4806" y="2176095"/>
            <a:ext cx="8611437" cy="31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8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1972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SHTE KOS MEIM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3C875FE-0E28-4B7E-A76D-1FEFC9F8479E}"/>
              </a:ext>
            </a:extLst>
          </p:cNvPr>
          <p:cNvSpPr/>
          <p:nvPr/>
        </p:nvSpPr>
        <p:spPr>
          <a:xfrm>
            <a:off x="2680811" y="1404978"/>
            <a:ext cx="1164548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3C9F25C-9F3C-4426-9556-EF243E2F66DF}"/>
              </a:ext>
            </a:extLst>
          </p:cNvPr>
          <p:cNvSpPr/>
          <p:nvPr/>
        </p:nvSpPr>
        <p:spPr>
          <a:xfrm>
            <a:off x="4015537" y="1404978"/>
            <a:ext cx="1484937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E886EA4-0423-4DE3-A397-D42742538146}"/>
              </a:ext>
            </a:extLst>
          </p:cNvPr>
          <p:cNvSpPr/>
          <p:nvPr/>
        </p:nvSpPr>
        <p:spPr>
          <a:xfrm>
            <a:off x="5670652" y="1404978"/>
            <a:ext cx="45239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42" name="Picture 2" descr="Profile photo of Yoni Cohen">
            <a:extLst>
              <a:ext uri="{FF2B5EF4-FFF2-40B4-BE49-F238E27FC236}">
                <a16:creationId xmlns:a16="http://schemas.microsoft.com/office/drawing/2014/main" id="{05085ED1-660D-4906-937F-8998DCA8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0" y="576843"/>
            <a:ext cx="1386595" cy="138659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A19274D-A10B-47A9-8BC3-054166BF7696}"/>
              </a:ext>
            </a:extLst>
          </p:cNvPr>
          <p:cNvSpPr txBox="1"/>
          <p:nvPr/>
        </p:nvSpPr>
        <p:spPr>
          <a:xfrm>
            <a:off x="2530703" y="746593"/>
            <a:ext cx="7611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endParaRPr lang="en-US" sz="3600" b="1" i="0" dirty="0">
              <a:solidFill>
                <a:srgbClr val="1ED76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ko-KR" altLang="en-US" sz="3600" b="1" dirty="0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19DB0-0E0A-4D20-A0ED-C058F726F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0439" y="1946922"/>
            <a:ext cx="6791790" cy="40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3AE2B8-CD6C-446D-A761-61C7EE11F7A2}"/>
              </a:ext>
            </a:extLst>
          </p:cNvPr>
          <p:cNvSpPr txBox="1"/>
          <p:nvPr/>
        </p:nvSpPr>
        <p:spPr>
          <a:xfrm>
            <a:off x="2043263" y="275179"/>
            <a:ext cx="8080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ea typeface="Roboto Th" pitchFamily="2" charset="0"/>
                <a:cs typeface="Arial" panose="020B0604020202020204" pitchFamily="34" charset="0"/>
              </a:rPr>
              <a:t>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DA2E88-9152-4D78-B15D-4EBBE6EF775C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DE0A7D-F86B-4583-9F69-2BDDF9EC040F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ounded Rectangle 94">
              <a:extLst>
                <a:ext uri="{FF2B5EF4-FFF2-40B4-BE49-F238E27FC236}">
                  <a16:creationId xmlns:a16="http://schemas.microsoft.com/office/drawing/2014/main" id="{EAB053B4-FD80-4F1C-A3B5-40CBBC011D48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2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2C4BCC-D457-4E65-8D79-E81CE4624AF6}"/>
                </a:ext>
              </a:extLst>
            </p:cNvPr>
            <p:cNvSpPr txBox="1"/>
            <p:nvPr/>
          </p:nvSpPr>
          <p:spPr>
            <a:xfrm>
              <a:off x="748702" y="6320018"/>
              <a:ext cx="1743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Yoni’s Playlist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08E203-8C43-4095-B6B9-A9578102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32F795-02F2-4625-B906-91C81377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85B2A3-5AA5-40DF-9D28-11D1ABE278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2086315"/>
              </p:ext>
            </p:extLst>
          </p:nvPr>
        </p:nvGraphicFramePr>
        <p:xfrm>
          <a:off x="-713086" y="1461456"/>
          <a:ext cx="12904231" cy="4524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44757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potify Logo Png - Free Transparent PNG Logos">
            <a:extLst>
              <a:ext uri="{FF2B5EF4-FFF2-40B4-BE49-F238E27FC236}">
                <a16:creationId xmlns:a16="http://schemas.microsoft.com/office/drawing/2014/main" id="{CD94B754-2A67-480D-B391-DB531FD79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755" y="1510424"/>
            <a:ext cx="3837152" cy="383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ACF08-C1F9-40CF-8275-F3E1BEE5C986}"/>
              </a:ext>
            </a:extLst>
          </p:cNvPr>
          <p:cNvSpPr txBox="1"/>
          <p:nvPr/>
        </p:nvSpPr>
        <p:spPr>
          <a:xfrm>
            <a:off x="3323673" y="3073575"/>
            <a:ext cx="9049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 for tuning in</a:t>
            </a:r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334482CF-1CFB-43DE-B6A4-07B3453FDD79}"/>
              </a:ext>
            </a:extLst>
          </p:cNvPr>
          <p:cNvSpPr/>
          <p:nvPr/>
        </p:nvSpPr>
        <p:spPr>
          <a:xfrm>
            <a:off x="9059138" y="5101808"/>
            <a:ext cx="5706094" cy="5359646"/>
          </a:xfrm>
          <a:prstGeom prst="donut">
            <a:avLst>
              <a:gd name="adj" fmla="val 19186"/>
            </a:avLst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6DC89D7C-28F1-4175-A543-02375C0AE4BB}"/>
              </a:ext>
            </a:extLst>
          </p:cNvPr>
          <p:cNvSpPr/>
          <p:nvPr/>
        </p:nvSpPr>
        <p:spPr>
          <a:xfrm>
            <a:off x="0" y="-1732100"/>
            <a:ext cx="3028884" cy="2962754"/>
          </a:xfrm>
          <a:prstGeom prst="donut">
            <a:avLst>
              <a:gd name="adj" fmla="val 2232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7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potify Logo Png - Free Transparent PNG Logos">
            <a:extLst>
              <a:ext uri="{FF2B5EF4-FFF2-40B4-BE49-F238E27FC236}">
                <a16:creationId xmlns:a16="http://schemas.microsoft.com/office/drawing/2014/main" id="{FD7B46F7-E92C-4078-A203-307369150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274" y="1400211"/>
            <a:ext cx="3835687" cy="383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AE2B8-CD6C-446D-A761-61C7EE11F7A2}"/>
              </a:ext>
            </a:extLst>
          </p:cNvPr>
          <p:cNvSpPr txBox="1"/>
          <p:nvPr/>
        </p:nvSpPr>
        <p:spPr>
          <a:xfrm>
            <a:off x="2771876" y="384548"/>
            <a:ext cx="6648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ea typeface="Roboto Th" pitchFamily="2" charset="0"/>
                <a:cs typeface="Arial" panose="020B0604020202020204" pitchFamily="34" charset="0"/>
              </a:rPr>
              <a:t>Spotify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DA2E88-9152-4D78-B15D-4EBBE6EF775C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DE0A7D-F86B-4583-9F69-2BDDF9EC040F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ounded Rectangle 94">
              <a:extLst>
                <a:ext uri="{FF2B5EF4-FFF2-40B4-BE49-F238E27FC236}">
                  <a16:creationId xmlns:a16="http://schemas.microsoft.com/office/drawing/2014/main" id="{EAB053B4-FD80-4F1C-A3B5-40CBBC011D48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4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2C4BCC-D457-4E65-8D79-E81CE4624AF6}"/>
                </a:ext>
              </a:extLst>
            </p:cNvPr>
            <p:cNvSpPr txBox="1"/>
            <p:nvPr/>
          </p:nvSpPr>
          <p:spPr>
            <a:xfrm>
              <a:off x="748702" y="6320018"/>
              <a:ext cx="3063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BEFORE THEY ALL ARRIVE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08E203-8C43-4095-B6B9-A9578102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32F795-02F2-4625-B906-91C81377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823C8DF-88A3-4330-9EDE-D49115A67E34}"/>
              </a:ext>
            </a:extLst>
          </p:cNvPr>
          <p:cNvSpPr txBox="1"/>
          <p:nvPr/>
        </p:nvSpPr>
        <p:spPr>
          <a:xfrm>
            <a:off x="188772" y="1789202"/>
            <a:ext cx="9233358" cy="4014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Swedish company founded in </a:t>
            </a:r>
            <a:r>
              <a:rPr lang="en-US" sz="3200" b="1" i="0" u="none" strike="noStrike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2006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</a:t>
            </a:r>
            <a:r>
              <a:rPr lang="en-US" sz="3200" b="1" i="0" u="none" strike="noStrike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world's largest music streaming service provider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 </a:t>
            </a:r>
            <a:r>
              <a:rPr lang="en-US" sz="3200" b="1" i="0" u="none" strike="noStrike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381 million monthly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active users</a:t>
            </a:r>
          </a:p>
          <a:p>
            <a:pPr marL="457200" indent="-457200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Including </a:t>
            </a:r>
            <a:r>
              <a:rPr lang="en-US" sz="3200" b="1" i="0" u="none" strike="noStrike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172 million paying </a:t>
            </a: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subscribers</a:t>
            </a:r>
          </a:p>
        </p:txBody>
      </p:sp>
    </p:spTree>
    <p:extLst>
      <p:ext uri="{BB962C8B-B14F-4D97-AF65-F5344CB8AC3E}">
        <p14:creationId xmlns:p14="http://schemas.microsoft.com/office/powerpoint/2010/main" val="32590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3AE2B8-CD6C-446D-A761-61C7EE11F7A2}"/>
              </a:ext>
            </a:extLst>
          </p:cNvPr>
          <p:cNvSpPr txBox="1"/>
          <p:nvPr/>
        </p:nvSpPr>
        <p:spPr>
          <a:xfrm>
            <a:off x="2759311" y="686509"/>
            <a:ext cx="6648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GOAL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DA2E88-9152-4D78-B15D-4EBBE6EF775C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DE0A7D-F86B-4583-9F69-2BDDF9EC040F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ounded Rectangle 94">
              <a:extLst>
                <a:ext uri="{FF2B5EF4-FFF2-40B4-BE49-F238E27FC236}">
                  <a16:creationId xmlns:a16="http://schemas.microsoft.com/office/drawing/2014/main" id="{EAB053B4-FD80-4F1C-A3B5-40CBBC011D48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2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2C4BCC-D457-4E65-8D79-E81CE4624AF6}"/>
                </a:ext>
              </a:extLst>
            </p:cNvPr>
            <p:cNvSpPr txBox="1"/>
            <p:nvPr/>
          </p:nvSpPr>
          <p:spPr>
            <a:xfrm>
              <a:off x="748702" y="6320018"/>
              <a:ext cx="3063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BEFORE THEY ALL ARRIVE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08E203-8C43-4095-B6B9-A9578102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32F795-02F2-4625-B906-91C81377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823C8DF-88A3-4330-9EDE-D49115A67E34}"/>
              </a:ext>
            </a:extLst>
          </p:cNvPr>
          <p:cNvSpPr txBox="1"/>
          <p:nvPr/>
        </p:nvSpPr>
        <p:spPr>
          <a:xfrm>
            <a:off x="1466756" y="1845898"/>
            <a:ext cx="923335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4400" b="1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xplore how we recommend our users to </a:t>
            </a:r>
            <a:r>
              <a:rPr lang="en-US" sz="4400" b="1" i="0" u="none" strike="noStrike" dirty="0">
                <a:solidFill>
                  <a:srgbClr val="1ED7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listen to new artists.</a:t>
            </a:r>
            <a:endParaRPr lang="en-US" sz="4400" b="0" dirty="0">
              <a:solidFill>
                <a:srgbClr val="1ED76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C3F99E-B066-4BE9-8191-D4778A2C3E35}"/>
              </a:ext>
            </a:extLst>
          </p:cNvPr>
          <p:cNvSpPr/>
          <p:nvPr/>
        </p:nvSpPr>
        <p:spPr>
          <a:xfrm>
            <a:off x="3920834" y="4544231"/>
            <a:ext cx="4336475" cy="555222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347380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3AE2B8-CD6C-446D-A761-61C7EE11F7A2}"/>
              </a:ext>
            </a:extLst>
          </p:cNvPr>
          <p:cNvSpPr txBox="1"/>
          <p:nvPr/>
        </p:nvSpPr>
        <p:spPr>
          <a:xfrm>
            <a:off x="2053023" y="496827"/>
            <a:ext cx="7854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ea typeface="Roboto Th" pitchFamily="2" charset="0"/>
                <a:cs typeface="Arial" panose="020B0604020202020204" pitchFamily="34" charset="0"/>
              </a:rPr>
              <a:t>Research Approach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DA2E88-9152-4D78-B15D-4EBBE6EF775C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DE0A7D-F86B-4583-9F69-2BDDF9EC040F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ounded Rectangle 94">
              <a:extLst>
                <a:ext uri="{FF2B5EF4-FFF2-40B4-BE49-F238E27FC236}">
                  <a16:creationId xmlns:a16="http://schemas.microsoft.com/office/drawing/2014/main" id="{EAB053B4-FD80-4F1C-A3B5-40CBBC011D48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08E203-8C43-4095-B6B9-A95781025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32F795-02F2-4625-B906-91C81377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0ADE74-0FB6-44FB-8E5F-5B88CDA3A573}"/>
              </a:ext>
            </a:extLst>
          </p:cNvPr>
          <p:cNvCxnSpPr>
            <a:cxnSpLocks/>
          </p:cNvCxnSpPr>
          <p:nvPr/>
        </p:nvCxnSpPr>
        <p:spPr>
          <a:xfrm>
            <a:off x="685581" y="3920354"/>
            <a:ext cx="10958551" cy="1941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709F4B7-CAD2-4F66-997F-D06DEE102892}"/>
              </a:ext>
            </a:extLst>
          </p:cNvPr>
          <p:cNvSpPr>
            <a:spLocks noChangeAspect="1"/>
          </p:cNvSpPr>
          <p:nvPr/>
        </p:nvSpPr>
        <p:spPr>
          <a:xfrm>
            <a:off x="13561398" y="2212760"/>
            <a:ext cx="97340" cy="973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AA1459-4B73-4389-8B7C-6E72A0EF96B3}"/>
              </a:ext>
            </a:extLst>
          </p:cNvPr>
          <p:cNvSpPr>
            <a:spLocks noChangeAspect="1"/>
          </p:cNvSpPr>
          <p:nvPr/>
        </p:nvSpPr>
        <p:spPr>
          <a:xfrm>
            <a:off x="1298074" y="3778209"/>
            <a:ext cx="274320" cy="274320"/>
          </a:xfrm>
          <a:prstGeom prst="ellipse">
            <a:avLst/>
          </a:prstGeom>
          <a:solidFill>
            <a:srgbClr val="FF9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9BCCA3-B39D-4339-A5B4-16B5C7EA61E8}"/>
              </a:ext>
            </a:extLst>
          </p:cNvPr>
          <p:cNvSpPr>
            <a:spLocks noChangeAspect="1"/>
          </p:cNvSpPr>
          <p:nvPr/>
        </p:nvSpPr>
        <p:spPr>
          <a:xfrm>
            <a:off x="3017404" y="3778209"/>
            <a:ext cx="274320" cy="274320"/>
          </a:xfrm>
          <a:prstGeom prst="ellipse">
            <a:avLst/>
          </a:prstGeom>
          <a:solidFill>
            <a:srgbClr val="0C4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06CD63-FA28-46CA-BBE4-C928555C00D3}"/>
              </a:ext>
            </a:extLst>
          </p:cNvPr>
          <p:cNvGrpSpPr/>
          <p:nvPr/>
        </p:nvGrpSpPr>
        <p:grpSpPr>
          <a:xfrm>
            <a:off x="-238945" y="4262190"/>
            <a:ext cx="3241669" cy="1323872"/>
            <a:chOff x="1443992" y="4312085"/>
            <a:chExt cx="3241669" cy="1323872"/>
          </a:xfrm>
        </p:grpSpPr>
        <p:sp>
          <p:nvSpPr>
            <p:cNvPr id="21" name="직사각형 113">
              <a:extLst>
                <a:ext uri="{FF2B5EF4-FFF2-40B4-BE49-F238E27FC236}">
                  <a16:creationId xmlns:a16="http://schemas.microsoft.com/office/drawing/2014/main" id="{7EFD389E-4D31-4DA9-8BF1-8913408A9F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41902" y="4833757"/>
              <a:ext cx="120429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spc="6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CAF032-5392-4E17-812F-DCAB44D08577}"/>
                </a:ext>
              </a:extLst>
            </p:cNvPr>
            <p:cNvSpPr txBox="1"/>
            <p:nvPr/>
          </p:nvSpPr>
          <p:spPr>
            <a:xfrm>
              <a:off x="1737230" y="4312085"/>
              <a:ext cx="294843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Downloading Yoni’s Data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D09F98A-F8AA-4F6B-A0AA-5BDAB9F0B1FF}"/>
              </a:ext>
            </a:extLst>
          </p:cNvPr>
          <p:cNvGrpSpPr/>
          <p:nvPr/>
        </p:nvGrpSpPr>
        <p:grpSpPr>
          <a:xfrm>
            <a:off x="1435233" y="2034145"/>
            <a:ext cx="3064915" cy="1440535"/>
            <a:chOff x="1443992" y="4195422"/>
            <a:chExt cx="3064915" cy="1440535"/>
          </a:xfrm>
        </p:grpSpPr>
        <p:sp>
          <p:nvSpPr>
            <p:cNvPr id="27" name="직사각형 113">
              <a:extLst>
                <a:ext uri="{FF2B5EF4-FFF2-40B4-BE49-F238E27FC236}">
                  <a16:creationId xmlns:a16="http://schemas.microsoft.com/office/drawing/2014/main" id="{60D41A54-93D6-4C87-9E69-D64F039315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41902" y="4833757"/>
              <a:ext cx="120429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 spc="6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31CBB6-B00E-4465-850B-5DC4E334243C}"/>
                </a:ext>
              </a:extLst>
            </p:cNvPr>
            <p:cNvSpPr txBox="1"/>
            <p:nvPr/>
          </p:nvSpPr>
          <p:spPr>
            <a:xfrm>
              <a:off x="1817737" y="4195422"/>
              <a:ext cx="269117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Creating Our dataset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C80FD8A-2A19-4194-B3EC-8E8705C74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9578" y="4766231"/>
            <a:ext cx="931311" cy="931311"/>
          </a:xfrm>
          <a:prstGeom prst="rect">
            <a:avLst/>
          </a:prstGeom>
        </p:spPr>
      </p:pic>
      <p:pic>
        <p:nvPicPr>
          <p:cNvPr id="3074" name="Picture 2" descr="Learn from cancer datasets — Cancer Genomics Cloud">
            <a:extLst>
              <a:ext uri="{FF2B5EF4-FFF2-40B4-BE49-F238E27FC236}">
                <a16:creationId xmlns:a16="http://schemas.microsoft.com/office/drawing/2014/main" id="{60369925-F5D8-4C6D-B747-F3D42F0FD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748" y="2472211"/>
            <a:ext cx="1063629" cy="10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3318FFF-BF1D-421B-B8B0-0CBDE8CAB5A8}"/>
              </a:ext>
            </a:extLst>
          </p:cNvPr>
          <p:cNvGrpSpPr/>
          <p:nvPr/>
        </p:nvGrpSpPr>
        <p:grpSpPr>
          <a:xfrm>
            <a:off x="4242555" y="2028451"/>
            <a:ext cx="3352354" cy="3606477"/>
            <a:chOff x="4242555" y="2028451"/>
            <a:chExt cx="3352354" cy="360647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FC324D-B415-41D4-8999-DC9C9B23BA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1434" y="3778209"/>
              <a:ext cx="274320" cy="274320"/>
            </a:xfrm>
            <a:prstGeom prst="ellipse">
              <a:avLst/>
            </a:prstGeom>
            <a:solidFill>
              <a:srgbClr val="82AA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5AC3FA6-AB01-47B1-8B14-6306575CDB66}"/>
                </a:ext>
              </a:extLst>
            </p:cNvPr>
            <p:cNvGrpSpPr/>
            <p:nvPr/>
          </p:nvGrpSpPr>
          <p:grpSpPr>
            <a:xfrm>
              <a:off x="4242555" y="2028451"/>
              <a:ext cx="3352354" cy="3606477"/>
              <a:chOff x="1443992" y="2029480"/>
              <a:chExt cx="3352354" cy="3606477"/>
            </a:xfrm>
          </p:grpSpPr>
          <p:sp>
            <p:nvSpPr>
              <p:cNvPr id="33" name="직사각형 113">
                <a:extLst>
                  <a:ext uri="{FF2B5EF4-FFF2-40B4-BE49-F238E27FC236}">
                    <a16:creationId xmlns:a16="http://schemas.microsoft.com/office/drawing/2014/main" id="{313247EA-3E50-4BF7-9FC6-4434CB50D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41902" y="4833757"/>
                <a:ext cx="120429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000" spc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DC6996-B83D-4417-8F67-2F20DEC635DA}"/>
                  </a:ext>
                </a:extLst>
              </p:cNvPr>
              <p:cNvSpPr txBox="1"/>
              <p:nvPr/>
            </p:nvSpPr>
            <p:spPr>
              <a:xfrm>
                <a:off x="2105176" y="2029480"/>
                <a:ext cx="269117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cs typeface="Arial" pitchFamily="34" charset="0"/>
                  </a:rPr>
                  <a:t>Building The Network</a:t>
                </a:r>
                <a:endParaRPr lang="ko-KR" altLang="en-US" sz="20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C15DC853-5F1C-49F8-A9CB-2B183306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873" y="2379401"/>
              <a:ext cx="1240903" cy="1240903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A33CC53-809D-4DC9-8803-1965DBDDF0F1}"/>
              </a:ext>
            </a:extLst>
          </p:cNvPr>
          <p:cNvGrpSpPr/>
          <p:nvPr/>
        </p:nvGrpSpPr>
        <p:grpSpPr>
          <a:xfrm>
            <a:off x="5980360" y="3759911"/>
            <a:ext cx="3978697" cy="2305863"/>
            <a:chOff x="5553387" y="3802612"/>
            <a:chExt cx="3978697" cy="230586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D0EAEE-CAAB-4D0E-87F3-EA8EDCCBC2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5150" y="3802612"/>
              <a:ext cx="274320" cy="2743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74BF28-A13C-410E-9475-F27CB32EDA04}"/>
                </a:ext>
              </a:extLst>
            </p:cNvPr>
            <p:cNvSpPr txBox="1"/>
            <p:nvPr/>
          </p:nvSpPr>
          <p:spPr>
            <a:xfrm>
              <a:off x="5553387" y="4152232"/>
              <a:ext cx="397869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Define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 Potential New Artists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 To Listen To 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51" name="Picture 50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6C11EE94-BE93-4672-85C5-49D38C65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533" y="5190457"/>
              <a:ext cx="918018" cy="918018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0067B9-866C-4E52-AE78-105D72AAE3B7}"/>
              </a:ext>
            </a:extLst>
          </p:cNvPr>
          <p:cNvGrpSpPr/>
          <p:nvPr/>
        </p:nvGrpSpPr>
        <p:grpSpPr>
          <a:xfrm>
            <a:off x="9282551" y="2028451"/>
            <a:ext cx="2948431" cy="2835518"/>
            <a:chOff x="8273991" y="2463596"/>
            <a:chExt cx="2948431" cy="2835518"/>
          </a:xfrm>
        </p:grpSpPr>
        <p:pic>
          <p:nvPicPr>
            <p:cNvPr id="3078" name="Picture 6" descr="Profile photo of Yoni Cohen">
              <a:extLst>
                <a:ext uri="{FF2B5EF4-FFF2-40B4-BE49-F238E27FC236}">
                  <a16:creationId xmlns:a16="http://schemas.microsoft.com/office/drawing/2014/main" id="{31C500DD-5D59-4047-8F20-D866C84A5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5480" y="2463596"/>
              <a:ext cx="1899499" cy="189949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DDAA15-2B0B-4DEA-AE1B-2D905BE7A649}"/>
                </a:ext>
              </a:extLst>
            </p:cNvPr>
            <p:cNvSpPr txBox="1"/>
            <p:nvPr/>
          </p:nvSpPr>
          <p:spPr>
            <a:xfrm>
              <a:off x="8273991" y="4345007"/>
              <a:ext cx="294843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Make Recommendations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53" name="Picture 5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A3E194B-8280-43D2-B787-9C87DDFC5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7019">
              <a:off x="9319415" y="2571064"/>
              <a:ext cx="947824" cy="947824"/>
            </a:xfrm>
            <a:prstGeom prst="rect">
              <a:avLst/>
            </a:prstGeom>
          </p:spPr>
        </p:pic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D803D42B-5292-4EB6-850E-EEDE8DA5B89F}"/>
              </a:ext>
            </a:extLst>
          </p:cNvPr>
          <p:cNvSpPr>
            <a:spLocks noChangeAspect="1"/>
          </p:cNvSpPr>
          <p:nvPr/>
        </p:nvSpPr>
        <p:spPr>
          <a:xfrm>
            <a:off x="4629419" y="3782589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pic>
        <p:nvPicPr>
          <p:cNvPr id="61" name="Picture 60" descr="Shape&#10;&#10;Description automatically generated with low confidence">
            <a:extLst>
              <a:ext uri="{FF2B5EF4-FFF2-40B4-BE49-F238E27FC236}">
                <a16:creationId xmlns:a16="http://schemas.microsoft.com/office/drawing/2014/main" id="{3F2AE0C6-8BF6-4A9E-8CE4-CEB0FCBBC42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04" y="4516167"/>
            <a:ext cx="1065604" cy="1064412"/>
          </a:xfrm>
          <a:prstGeom prst="rect">
            <a:avLst/>
          </a:prstGeom>
          <a:noFill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CAB65E1-C39A-4ED6-BAD4-BCF9A2CCDBF7}"/>
              </a:ext>
            </a:extLst>
          </p:cNvPr>
          <p:cNvSpPr txBox="1"/>
          <p:nvPr/>
        </p:nvSpPr>
        <p:spPr>
          <a:xfrm>
            <a:off x="3300893" y="4262190"/>
            <a:ext cx="2948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EDA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A67FA8-2209-493A-9E01-476786FB24DC}"/>
              </a:ext>
            </a:extLst>
          </p:cNvPr>
          <p:cNvSpPr txBox="1"/>
          <p:nvPr/>
        </p:nvSpPr>
        <p:spPr>
          <a:xfrm>
            <a:off x="747848" y="6282155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 THEY ALL ARRIVE</a:t>
            </a:r>
            <a:endParaRPr lang="id-ID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53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5FF435-7E2D-484E-BB88-F28EAC8ED217}"/>
              </a:ext>
            </a:extLst>
          </p:cNvPr>
          <p:cNvSpPr/>
          <p:nvPr/>
        </p:nvSpPr>
        <p:spPr>
          <a:xfrm>
            <a:off x="2769791" y="1840269"/>
            <a:ext cx="1129231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C25980-AFC3-40B3-8D0B-C4D1C67E63BE}"/>
              </a:ext>
            </a:extLst>
          </p:cNvPr>
          <p:cNvSpPr/>
          <p:nvPr/>
        </p:nvSpPr>
        <p:spPr>
          <a:xfrm>
            <a:off x="4114235" y="1840269"/>
            <a:ext cx="1439903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65087F-EC64-42BF-880E-D683DFC24545}"/>
              </a:ext>
            </a:extLst>
          </p:cNvPr>
          <p:cNvSpPr/>
          <p:nvPr/>
        </p:nvSpPr>
        <p:spPr>
          <a:xfrm>
            <a:off x="5738036" y="1840269"/>
            <a:ext cx="43867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AC1013C-D35C-4CF3-9C63-200070536FEF}"/>
              </a:ext>
            </a:extLst>
          </p:cNvPr>
          <p:cNvSpPr/>
          <p:nvPr/>
        </p:nvSpPr>
        <p:spPr>
          <a:xfrm>
            <a:off x="299011" y="2961635"/>
            <a:ext cx="11388688" cy="2474401"/>
          </a:xfrm>
          <a:prstGeom prst="roundRect">
            <a:avLst>
              <a:gd name="adj" fmla="val 22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Data Sources:</a:t>
            </a:r>
            <a:endParaRPr lang="en-US" sz="3200" b="1" i="0" u="none" strike="noStrike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Spotify API </a:t>
            </a:r>
            <a:endParaRPr lang="en-US" sz="3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 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Yoni's Spotify data (in Json files)</a:t>
            </a:r>
            <a:endParaRPr lang="en-US" sz="3200" b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87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AVIRA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pic>
        <p:nvPicPr>
          <p:cNvPr id="35" name="Picture 2" descr="Profile photo of Yoni Cohen">
            <a:extLst>
              <a:ext uri="{FF2B5EF4-FFF2-40B4-BE49-F238E27FC236}">
                <a16:creationId xmlns:a16="http://schemas.microsoft.com/office/drawing/2014/main" id="{08F1EF55-1948-45A0-B54D-A9789045D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5" y="1164090"/>
            <a:ext cx="1613585" cy="161358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FF53D7B-1028-43C4-B2D0-070761C221C3}"/>
              </a:ext>
            </a:extLst>
          </p:cNvPr>
          <p:cNvGrpSpPr/>
          <p:nvPr/>
        </p:nvGrpSpPr>
        <p:grpSpPr>
          <a:xfrm>
            <a:off x="1995968" y="821543"/>
            <a:ext cx="6093372" cy="1723982"/>
            <a:chOff x="1320881" y="3911977"/>
            <a:chExt cx="3364780" cy="1723982"/>
          </a:xfrm>
        </p:grpSpPr>
        <p:sp>
          <p:nvSpPr>
            <p:cNvPr id="40" name="직사각형 113">
              <a:extLst>
                <a:ext uri="{FF2B5EF4-FFF2-40B4-BE49-F238E27FC236}">
                  <a16:creationId xmlns:a16="http://schemas.microsoft.com/office/drawing/2014/main" id="{B3CDA30C-050E-44EF-A521-FA8D32E423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41902" y="4710648"/>
              <a:ext cx="120429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600" spc="6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651448-B8B0-495D-9269-F5750B722549}"/>
                </a:ext>
              </a:extLst>
            </p:cNvPr>
            <p:cNvSpPr txBox="1"/>
            <p:nvPr/>
          </p:nvSpPr>
          <p:spPr>
            <a:xfrm>
              <a:off x="1737230" y="3911977"/>
              <a:ext cx="2948431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Downloading Yoni’s Data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A4D79EEE-BA05-4C1E-A229-401B779ED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789664" y="993530"/>
            <a:ext cx="931311" cy="93131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AD4EB88-9EA2-42B7-9440-097CCE88580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0" r="38362"/>
          <a:stretch/>
        </p:blipFill>
        <p:spPr>
          <a:xfrm>
            <a:off x="8247412" y="2191563"/>
            <a:ext cx="2743200" cy="34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9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87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AVIRA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pic>
        <p:nvPicPr>
          <p:cNvPr id="35" name="Picture 2" descr="Profile photo of Yoni Cohen">
            <a:extLst>
              <a:ext uri="{FF2B5EF4-FFF2-40B4-BE49-F238E27FC236}">
                <a16:creationId xmlns:a16="http://schemas.microsoft.com/office/drawing/2014/main" id="{08F1EF55-1948-45A0-B54D-A9789045D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5" y="1164090"/>
            <a:ext cx="1613585" cy="161358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FF53D7B-1028-43C4-B2D0-070761C221C3}"/>
              </a:ext>
            </a:extLst>
          </p:cNvPr>
          <p:cNvGrpSpPr/>
          <p:nvPr/>
        </p:nvGrpSpPr>
        <p:grpSpPr>
          <a:xfrm>
            <a:off x="1995968" y="1098542"/>
            <a:ext cx="6093372" cy="1446983"/>
            <a:chOff x="1320881" y="4188976"/>
            <a:chExt cx="3364780" cy="1446983"/>
          </a:xfrm>
        </p:grpSpPr>
        <p:sp>
          <p:nvSpPr>
            <p:cNvPr id="40" name="직사각형 113">
              <a:extLst>
                <a:ext uri="{FF2B5EF4-FFF2-40B4-BE49-F238E27FC236}">
                  <a16:creationId xmlns:a16="http://schemas.microsoft.com/office/drawing/2014/main" id="{B3CDA30C-050E-44EF-A521-FA8D32E423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41902" y="4710648"/>
              <a:ext cx="120429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600" spc="6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651448-B8B0-495D-9269-F5750B722549}"/>
                </a:ext>
              </a:extLst>
            </p:cNvPr>
            <p:cNvSpPr txBox="1"/>
            <p:nvPr/>
          </p:nvSpPr>
          <p:spPr>
            <a:xfrm>
              <a:off x="1737230" y="4188976"/>
              <a:ext cx="294843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Creating Our dataset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4" name="Picture 2" descr="Learn from cancer datasets — Cancer Genomics Cloud">
            <a:extLst>
              <a:ext uri="{FF2B5EF4-FFF2-40B4-BE49-F238E27FC236}">
                <a16:creationId xmlns:a16="http://schemas.microsoft.com/office/drawing/2014/main" id="{207DD0E5-DF8E-49EB-AF0B-DD4184D5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71" y="934375"/>
            <a:ext cx="1063629" cy="10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1AE172-980B-4B88-802F-EDA9221473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468457"/>
              </p:ext>
            </p:extLst>
          </p:nvPr>
        </p:nvGraphicFramePr>
        <p:xfrm>
          <a:off x="140484" y="2347539"/>
          <a:ext cx="11947938" cy="2499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BA4B43-9165-47EC-8A7A-620272FFF193}"/>
              </a:ext>
            </a:extLst>
          </p:cNvPr>
          <p:cNvSpPr/>
          <p:nvPr/>
        </p:nvSpPr>
        <p:spPr>
          <a:xfrm>
            <a:off x="140484" y="4541855"/>
            <a:ext cx="1807196" cy="13115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</a:rPr>
              <a:t>2 Json files sent from Spotify by request</a:t>
            </a:r>
            <a:endParaRPr lang="he-IL" sz="1600" dirty="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BA20633-9FF8-467F-9951-CCC334D7E47C}"/>
              </a:ext>
            </a:extLst>
          </p:cNvPr>
          <p:cNvSpPr/>
          <p:nvPr/>
        </p:nvSpPr>
        <p:spPr>
          <a:xfrm>
            <a:off x="2675669" y="4541855"/>
            <a:ext cx="1807196" cy="13115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</a:rPr>
              <a:t>Track ID,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</a:rPr>
              <a:t>Artist ID,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</a:rPr>
              <a:t>Audio features,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</a:rPr>
              <a:t>Time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</a:rPr>
              <a:t> Etc.</a:t>
            </a:r>
          </a:p>
          <a:p>
            <a:pPr algn="ctr"/>
            <a:endParaRPr lang="he-IL" sz="1600" dirty="0"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912EB8-E895-43A1-B6D3-B78B9420EC18}"/>
              </a:ext>
            </a:extLst>
          </p:cNvPr>
          <p:cNvSpPr/>
          <p:nvPr/>
        </p:nvSpPr>
        <p:spPr>
          <a:xfrm>
            <a:off x="10281226" y="4449571"/>
            <a:ext cx="1807196" cy="13115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Spotify Algorithm</a:t>
            </a:r>
            <a:endParaRPr lang="he-IL" sz="16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1229B7B-2016-4E92-ABC0-21F915425C44}"/>
              </a:ext>
            </a:extLst>
          </p:cNvPr>
          <p:cNvSpPr/>
          <p:nvPr/>
        </p:nvSpPr>
        <p:spPr>
          <a:xfrm>
            <a:off x="7769745" y="4672867"/>
            <a:ext cx="1688530" cy="988310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44 ARTISTS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8C06819-F44E-4054-9A02-5E7B2BC38357}"/>
              </a:ext>
            </a:extLst>
          </p:cNvPr>
          <p:cNvSpPr/>
          <p:nvPr/>
        </p:nvSpPr>
        <p:spPr>
          <a:xfrm>
            <a:off x="2769791" y="1840269"/>
            <a:ext cx="1129231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D906660-2B73-4826-87BE-CA627B5FA8F6}"/>
              </a:ext>
            </a:extLst>
          </p:cNvPr>
          <p:cNvSpPr/>
          <p:nvPr/>
        </p:nvSpPr>
        <p:spPr>
          <a:xfrm>
            <a:off x="4114235" y="1840269"/>
            <a:ext cx="1439903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6186C19-3095-4EF6-9E62-EF945B140B80}"/>
              </a:ext>
            </a:extLst>
          </p:cNvPr>
          <p:cNvSpPr/>
          <p:nvPr/>
        </p:nvSpPr>
        <p:spPr>
          <a:xfrm>
            <a:off x="5738036" y="1840269"/>
            <a:ext cx="43867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442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03385"/>
            <a:chOff x="0" y="6194371"/>
            <a:chExt cx="12191999" cy="7033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872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AVIRA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pic>
        <p:nvPicPr>
          <p:cNvPr id="35" name="Picture 2" descr="Profile photo of Yoni Cohen">
            <a:extLst>
              <a:ext uri="{FF2B5EF4-FFF2-40B4-BE49-F238E27FC236}">
                <a16:creationId xmlns:a16="http://schemas.microsoft.com/office/drawing/2014/main" id="{08F1EF55-1948-45A0-B54D-A9789045D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5" y="1164090"/>
            <a:ext cx="1613585" cy="161358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FF53D7B-1028-43C4-B2D0-070761C221C3}"/>
              </a:ext>
            </a:extLst>
          </p:cNvPr>
          <p:cNvGrpSpPr/>
          <p:nvPr/>
        </p:nvGrpSpPr>
        <p:grpSpPr>
          <a:xfrm>
            <a:off x="1995968" y="1098542"/>
            <a:ext cx="6093372" cy="1446983"/>
            <a:chOff x="1320881" y="4188976"/>
            <a:chExt cx="3364780" cy="1446983"/>
          </a:xfrm>
        </p:grpSpPr>
        <p:sp>
          <p:nvSpPr>
            <p:cNvPr id="40" name="직사각형 113">
              <a:extLst>
                <a:ext uri="{FF2B5EF4-FFF2-40B4-BE49-F238E27FC236}">
                  <a16:creationId xmlns:a16="http://schemas.microsoft.com/office/drawing/2014/main" id="{B3CDA30C-050E-44EF-A521-FA8D32E423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41902" y="4710648"/>
              <a:ext cx="120429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3600" spc="6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C651448-B8B0-495D-9269-F5750B722549}"/>
                </a:ext>
              </a:extLst>
            </p:cNvPr>
            <p:cNvSpPr txBox="1"/>
            <p:nvPr/>
          </p:nvSpPr>
          <p:spPr>
            <a:xfrm>
              <a:off x="1737230" y="4188976"/>
              <a:ext cx="294843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Creating Our dataset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4" name="Picture 2" descr="Learn from cancer datasets — Cancer Genomics Cloud">
            <a:extLst>
              <a:ext uri="{FF2B5EF4-FFF2-40B4-BE49-F238E27FC236}">
                <a16:creationId xmlns:a16="http://schemas.microsoft.com/office/drawing/2014/main" id="{207DD0E5-DF8E-49EB-AF0B-DD4184D50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71" y="934375"/>
            <a:ext cx="1063629" cy="10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580C45-068F-4E10-980B-30D3674A0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579" y="3033223"/>
            <a:ext cx="10019392" cy="282132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67E1AFD-AE77-4D6A-A661-BD68C427B831}"/>
              </a:ext>
            </a:extLst>
          </p:cNvPr>
          <p:cNvSpPr/>
          <p:nvPr/>
        </p:nvSpPr>
        <p:spPr>
          <a:xfrm>
            <a:off x="2769791" y="1840269"/>
            <a:ext cx="1129231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DEE3450-8F86-473E-92EF-B07299783F2B}"/>
              </a:ext>
            </a:extLst>
          </p:cNvPr>
          <p:cNvSpPr/>
          <p:nvPr/>
        </p:nvSpPr>
        <p:spPr>
          <a:xfrm>
            <a:off x="4114235" y="1840269"/>
            <a:ext cx="1439903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F592BB4-0316-4E7F-A406-A26484B2C1BE}"/>
              </a:ext>
            </a:extLst>
          </p:cNvPr>
          <p:cNvSpPr/>
          <p:nvPr/>
        </p:nvSpPr>
        <p:spPr>
          <a:xfrm>
            <a:off x="5738036" y="1840269"/>
            <a:ext cx="43867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788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FEBA8-9453-4816-832D-A37A21DBDC48}"/>
              </a:ext>
            </a:extLst>
          </p:cNvPr>
          <p:cNvSpPr txBox="1"/>
          <p:nvPr/>
        </p:nvSpPr>
        <p:spPr>
          <a:xfrm>
            <a:off x="2754144" y="1206802"/>
            <a:ext cx="5535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Explanatory Data Analysis</a:t>
            </a:r>
          </a:p>
        </p:txBody>
      </p:sp>
      <p:sp>
        <p:nvSpPr>
          <p:cNvPr id="9" name="Freeform 140">
            <a:extLst>
              <a:ext uri="{FF2B5EF4-FFF2-40B4-BE49-F238E27FC236}">
                <a16:creationId xmlns:a16="http://schemas.microsoft.com/office/drawing/2014/main" id="{1831BC3A-49BB-4BA5-AF34-BDD89669E3F5}"/>
              </a:ext>
            </a:extLst>
          </p:cNvPr>
          <p:cNvSpPr/>
          <p:nvPr/>
        </p:nvSpPr>
        <p:spPr>
          <a:xfrm>
            <a:off x="11102821" y="243861"/>
            <a:ext cx="232300" cy="249044"/>
          </a:xfrm>
          <a:custGeom>
            <a:avLst/>
            <a:gdLst>
              <a:gd name="connsiteX0" fmla="*/ 989763 w 1979525"/>
              <a:gd name="connsiteY0" fmla="*/ 0 h 2114669"/>
              <a:gd name="connsiteX1" fmla="*/ 1979525 w 1979525"/>
              <a:gd name="connsiteY1" fmla="*/ 654022 h 2114669"/>
              <a:gd name="connsiteX2" fmla="*/ 1979525 w 1979525"/>
              <a:gd name="connsiteY2" fmla="*/ 2114669 h 2114669"/>
              <a:gd name="connsiteX3" fmla="*/ 1303337 w 1979525"/>
              <a:gd name="connsiteY3" fmla="*/ 2114669 h 2114669"/>
              <a:gd name="connsiteX4" fmla="*/ 1303337 w 1979525"/>
              <a:gd name="connsiteY4" fmla="*/ 1150573 h 2114669"/>
              <a:gd name="connsiteX5" fmla="*/ 697050 w 1979525"/>
              <a:gd name="connsiteY5" fmla="*/ 1150573 h 2114669"/>
              <a:gd name="connsiteX6" fmla="*/ 697050 w 1979525"/>
              <a:gd name="connsiteY6" fmla="*/ 2114669 h 2114669"/>
              <a:gd name="connsiteX7" fmla="*/ 0 w 1979525"/>
              <a:gd name="connsiteY7" fmla="*/ 2114669 h 2114669"/>
              <a:gd name="connsiteX8" fmla="*/ 0 w 1979525"/>
              <a:gd name="connsiteY8" fmla="*/ 654022 h 2114669"/>
              <a:gd name="connsiteX9" fmla="*/ 989763 w 1979525"/>
              <a:gd name="connsiteY9" fmla="*/ 0 h 211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9525" h="2114669">
                <a:moveTo>
                  <a:pt x="989763" y="0"/>
                </a:moveTo>
                <a:lnTo>
                  <a:pt x="1979525" y="654022"/>
                </a:lnTo>
                <a:lnTo>
                  <a:pt x="1979525" y="2114669"/>
                </a:lnTo>
                <a:lnTo>
                  <a:pt x="1303337" y="2114669"/>
                </a:lnTo>
                <a:lnTo>
                  <a:pt x="1303337" y="1150573"/>
                </a:lnTo>
                <a:lnTo>
                  <a:pt x="697050" y="1150573"/>
                </a:lnTo>
                <a:lnTo>
                  <a:pt x="697050" y="2114669"/>
                </a:lnTo>
                <a:lnTo>
                  <a:pt x="0" y="2114669"/>
                </a:lnTo>
                <a:lnTo>
                  <a:pt x="0" y="654022"/>
                </a:lnTo>
                <a:lnTo>
                  <a:pt x="989763" y="0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14BEF0-CCA3-44CE-B69F-76189F55B0EF}"/>
              </a:ext>
            </a:extLst>
          </p:cNvPr>
          <p:cNvGrpSpPr/>
          <p:nvPr/>
        </p:nvGrpSpPr>
        <p:grpSpPr>
          <a:xfrm>
            <a:off x="11512494" y="261120"/>
            <a:ext cx="217496" cy="231785"/>
            <a:chOff x="3688336" y="1545798"/>
            <a:chExt cx="276625" cy="38342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4D2895-8DA0-4F68-BBAC-CCCBCB001441}"/>
                </a:ext>
              </a:extLst>
            </p:cNvPr>
            <p:cNvCxnSpPr/>
            <p:nvPr/>
          </p:nvCxnSpPr>
          <p:spPr>
            <a:xfrm>
              <a:off x="3688336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908FEE-69F2-41FB-AC57-AFEE28F29C62}"/>
                </a:ext>
              </a:extLst>
            </p:cNvPr>
            <p:cNvCxnSpPr/>
            <p:nvPr/>
          </p:nvCxnSpPr>
          <p:spPr>
            <a:xfrm>
              <a:off x="3772861" y="1545798"/>
              <a:ext cx="0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F28171-D802-432A-99A5-FC5B3D971027}"/>
                </a:ext>
              </a:extLst>
            </p:cNvPr>
            <p:cNvCxnSpPr/>
            <p:nvPr/>
          </p:nvCxnSpPr>
          <p:spPr>
            <a:xfrm>
              <a:off x="3857385" y="1545798"/>
              <a:ext cx="107576" cy="38342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4" descr="Spotify Logo Png - Free Transparent PNG Logos">
            <a:extLst>
              <a:ext uri="{FF2B5EF4-FFF2-40B4-BE49-F238E27FC236}">
                <a16:creationId xmlns:a16="http://schemas.microsoft.com/office/drawing/2014/main" id="{B2CA7250-FCD2-48FE-9345-8CF3AF0D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2" y="221492"/>
            <a:ext cx="320960" cy="32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5A19FD-B257-43F8-9804-2EA837EF4E98}"/>
              </a:ext>
            </a:extLst>
          </p:cNvPr>
          <p:cNvSpPr/>
          <p:nvPr/>
        </p:nvSpPr>
        <p:spPr>
          <a:xfrm>
            <a:off x="2754144" y="218097"/>
            <a:ext cx="7611262" cy="358746"/>
          </a:xfrm>
          <a:prstGeom prst="roundRect">
            <a:avLst>
              <a:gd name="adj" fmla="val 47764"/>
            </a:avLst>
          </a:prstGeom>
          <a:solidFill>
            <a:srgbClr val="F7F7F7">
              <a:alpha val="97000"/>
            </a:srgbClr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8C0E5C-553F-41CC-9952-5593127A2B08}"/>
              </a:ext>
            </a:extLst>
          </p:cNvPr>
          <p:cNvGrpSpPr/>
          <p:nvPr/>
        </p:nvGrpSpPr>
        <p:grpSpPr>
          <a:xfrm>
            <a:off x="10019392" y="294140"/>
            <a:ext cx="168641" cy="190293"/>
            <a:chOff x="1871831" y="1043492"/>
            <a:chExt cx="261536" cy="26501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8C82B-4AD0-4CA4-ACB2-4EDBD46A25BF}"/>
                </a:ext>
              </a:extLst>
            </p:cNvPr>
            <p:cNvSpPr/>
            <p:nvPr/>
          </p:nvSpPr>
          <p:spPr>
            <a:xfrm>
              <a:off x="1871831" y="1043492"/>
              <a:ext cx="226920" cy="226920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F2A9AA-9A6C-46DC-9A10-8381A0693D11}"/>
                </a:ext>
              </a:extLst>
            </p:cNvPr>
            <p:cNvCxnSpPr>
              <a:stCxn id="17" idx="5"/>
            </p:cNvCxnSpPr>
            <p:nvPr/>
          </p:nvCxnSpPr>
          <p:spPr>
            <a:xfrm>
              <a:off x="2065519" y="1237180"/>
              <a:ext cx="67848" cy="713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C91BC9-D337-4FD3-ABB2-AF9DB3B4162D}"/>
              </a:ext>
            </a:extLst>
          </p:cNvPr>
          <p:cNvGrpSpPr/>
          <p:nvPr/>
        </p:nvGrpSpPr>
        <p:grpSpPr>
          <a:xfrm>
            <a:off x="-854" y="6156508"/>
            <a:ext cx="12191999" cy="703385"/>
            <a:chOff x="0" y="6194371"/>
            <a:chExt cx="12191999" cy="7033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BE5767-D3F8-4517-8DAD-D0261DCEF276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ounded Rectangle 94">
              <a:extLst>
                <a:ext uri="{FF2B5EF4-FFF2-40B4-BE49-F238E27FC236}">
                  <a16:creationId xmlns:a16="http://schemas.microsoft.com/office/drawing/2014/main" id="{EA9B0C37-38F9-4AE2-A3F7-736C11AEB68F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70196" t="-23864" r="-56776" b="-34732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6D22FC-20A5-487F-8E7A-D98C0CAA9CD7}"/>
                </a:ext>
              </a:extLst>
            </p:cNvPr>
            <p:cNvSpPr txBox="1"/>
            <p:nvPr/>
          </p:nvSpPr>
          <p:spPr>
            <a:xfrm>
              <a:off x="748702" y="6320018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Reporter 1</a:t>
              </a:r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6B18F6-C283-45F6-BCB3-1E07CD34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266C0B-7F78-4FAC-BA95-D2181E71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B5A2E6-83CF-486A-8169-0D14742FB3EE}"/>
              </a:ext>
            </a:extLst>
          </p:cNvPr>
          <p:cNvCxnSpPr>
            <a:cxnSpLocks/>
          </p:cNvCxnSpPr>
          <p:nvPr/>
        </p:nvCxnSpPr>
        <p:spPr>
          <a:xfrm>
            <a:off x="4189865" y="6672008"/>
            <a:ext cx="3849235" cy="10257"/>
          </a:xfrm>
          <a:prstGeom prst="line">
            <a:avLst/>
          </a:prstGeom>
          <a:ln w="28575">
            <a:solidFill>
              <a:srgbClr val="1ED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C3E521-63D9-4B76-9A7C-C16F851B45AE}"/>
              </a:ext>
            </a:extLst>
          </p:cNvPr>
          <p:cNvGrpSpPr/>
          <p:nvPr/>
        </p:nvGrpSpPr>
        <p:grpSpPr>
          <a:xfrm>
            <a:off x="1" y="6185111"/>
            <a:ext cx="12191999" cy="771978"/>
            <a:chOff x="0" y="6194371"/>
            <a:chExt cx="12191999" cy="7719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EB8219-32D2-41FF-A3F5-4E2345CD79E3}"/>
                </a:ext>
              </a:extLst>
            </p:cNvPr>
            <p:cNvSpPr/>
            <p:nvPr/>
          </p:nvSpPr>
          <p:spPr>
            <a:xfrm>
              <a:off x="0" y="6194371"/>
              <a:ext cx="12191999" cy="703385"/>
            </a:xfrm>
            <a:prstGeom prst="rect">
              <a:avLst/>
            </a:prstGeom>
            <a:solidFill>
              <a:srgbClr val="181818"/>
            </a:solidFill>
            <a:ln>
              <a:noFill/>
            </a:ln>
            <a:effectLst>
              <a:outerShdw blurRad="2032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Rounded Rectangle 94">
              <a:extLst>
                <a:ext uri="{FF2B5EF4-FFF2-40B4-BE49-F238E27FC236}">
                  <a16:creationId xmlns:a16="http://schemas.microsoft.com/office/drawing/2014/main" id="{5D6EB7B7-6DAC-48E0-8B72-E37D6D4F3CA6}"/>
                </a:ext>
              </a:extLst>
            </p:cNvPr>
            <p:cNvSpPr/>
            <p:nvPr/>
          </p:nvSpPr>
          <p:spPr>
            <a:xfrm>
              <a:off x="189626" y="6298322"/>
              <a:ext cx="464853" cy="443503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77377" t="-16732" r="-86371" b="-67416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E8B07B-394E-473C-B2CA-9A3FBA3A9E89}"/>
                </a:ext>
              </a:extLst>
            </p:cNvPr>
            <p:cNvSpPr txBox="1"/>
            <p:nvPr/>
          </p:nvSpPr>
          <p:spPr>
            <a:xfrm>
              <a:off x="748702" y="6320018"/>
              <a:ext cx="872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AVIRA</a:t>
              </a:r>
            </a:p>
            <a:p>
              <a:endParaRPr lang="id-ID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291B96D-8375-4489-9EBD-F09C4E01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429" y="6225326"/>
              <a:ext cx="4709721" cy="59295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55652-7CC7-44D4-A7AE-5911E662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60428" y="6296137"/>
              <a:ext cx="2228850" cy="4000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C08B801-7999-4D71-85FB-8B3D59DA8FFD}"/>
              </a:ext>
            </a:extLst>
          </p:cNvPr>
          <p:cNvSpPr txBox="1"/>
          <p:nvPr/>
        </p:nvSpPr>
        <p:spPr>
          <a:xfrm>
            <a:off x="3316255" y="2505325"/>
            <a:ext cx="4843562" cy="28007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44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Artists</a:t>
            </a:r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</a:t>
            </a:r>
            <a:r>
              <a:rPr lang="en-IL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Genres </a:t>
            </a:r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</a:t>
            </a:r>
            <a:endParaRPr lang="en-US" sz="4400" b="1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44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Audio </a:t>
            </a:r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Usage</a:t>
            </a:r>
            <a:r>
              <a:rPr lang="en-US" sz="44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Time</a:t>
            </a:r>
            <a:r>
              <a:rPr lang="en-IL" sz="4400" b="1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he-IL" sz="4400" b="1" dirty="0">
              <a:solidFill>
                <a:srgbClr val="1ED760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CFE1E05-E0F1-4385-8B04-30D020E2D128}"/>
              </a:ext>
            </a:extLst>
          </p:cNvPr>
          <p:cNvSpPr/>
          <p:nvPr/>
        </p:nvSpPr>
        <p:spPr>
          <a:xfrm>
            <a:off x="2769791" y="1840269"/>
            <a:ext cx="1129231" cy="358746"/>
          </a:xfrm>
          <a:prstGeom prst="roundRect">
            <a:avLst>
              <a:gd name="adj" fmla="val 47764"/>
            </a:avLst>
          </a:prstGeom>
          <a:solidFill>
            <a:srgbClr val="1ED760"/>
          </a:solidFill>
          <a:ln>
            <a:noFill/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588A9A4-98C2-49E8-AF26-ADD39009D29B}"/>
              </a:ext>
            </a:extLst>
          </p:cNvPr>
          <p:cNvSpPr/>
          <p:nvPr/>
        </p:nvSpPr>
        <p:spPr>
          <a:xfrm>
            <a:off x="4114235" y="1840269"/>
            <a:ext cx="1439903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1ED7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FOLLOWING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C12E2E7-D5C5-48F1-ABA7-431A4DB871B0}"/>
              </a:ext>
            </a:extLst>
          </p:cNvPr>
          <p:cNvSpPr/>
          <p:nvPr/>
        </p:nvSpPr>
        <p:spPr>
          <a:xfrm>
            <a:off x="5738036" y="1840269"/>
            <a:ext cx="438679" cy="358746"/>
          </a:xfrm>
          <a:prstGeom prst="roundRect">
            <a:avLst>
              <a:gd name="adj" fmla="val 47764"/>
            </a:avLst>
          </a:prstGeom>
          <a:solidFill>
            <a:schemeClr val="bg1">
              <a:lumMod val="50000"/>
              <a:alpha val="34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pic>
        <p:nvPicPr>
          <p:cNvPr id="43" name="Picture 2" descr="Profile photo of Yoni Cohen">
            <a:extLst>
              <a:ext uri="{FF2B5EF4-FFF2-40B4-BE49-F238E27FC236}">
                <a16:creationId xmlns:a16="http://schemas.microsoft.com/office/drawing/2014/main" id="{72E3E116-9696-464E-9443-1AE2B0C0A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5" y="1164090"/>
            <a:ext cx="1613585" cy="161358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4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A987FDA-3A0B-4B9D-BFD3-C08E919B31EF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695</Words>
  <Application>Microsoft Macintosh PowerPoint</Application>
  <PresentationFormat>Widescreen</PresentationFormat>
  <Paragraphs>201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Roboto Th</vt:lpstr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Denice Celis</dc:creator>
  <cp:lastModifiedBy>Daniel Mandelbaum</cp:lastModifiedBy>
  <cp:revision>165</cp:revision>
  <dcterms:created xsi:type="dcterms:W3CDTF">2021-07-27T06:16:35Z</dcterms:created>
  <dcterms:modified xsi:type="dcterms:W3CDTF">2022-01-10T20:23:43Z</dcterms:modified>
</cp:coreProperties>
</file>